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handoutMasterIdLst>
    <p:handoutMasterId r:id="rId31"/>
  </p:handoutMasterIdLst>
  <p:sldIdLst>
    <p:sldId id="256" r:id="rId5"/>
    <p:sldId id="1063" r:id="rId6"/>
    <p:sldId id="1064" r:id="rId7"/>
    <p:sldId id="367" r:id="rId8"/>
    <p:sldId id="456" r:id="rId9"/>
    <p:sldId id="388" r:id="rId10"/>
    <p:sldId id="1057" r:id="rId11"/>
    <p:sldId id="359" r:id="rId12"/>
    <p:sldId id="360" r:id="rId13"/>
    <p:sldId id="1058" r:id="rId14"/>
    <p:sldId id="350" r:id="rId15"/>
    <p:sldId id="435" r:id="rId16"/>
    <p:sldId id="1059" r:id="rId17"/>
    <p:sldId id="1060" r:id="rId18"/>
    <p:sldId id="1065" r:id="rId19"/>
    <p:sldId id="1066" r:id="rId20"/>
    <p:sldId id="323" r:id="rId21"/>
    <p:sldId id="1054" r:id="rId22"/>
    <p:sldId id="1061" r:id="rId23"/>
    <p:sldId id="447" r:id="rId24"/>
    <p:sldId id="1062" r:id="rId25"/>
    <p:sldId id="387" r:id="rId26"/>
    <p:sldId id="395" r:id="rId27"/>
    <p:sldId id="459" r:id="rId28"/>
    <p:sldId id="347" r:id="rId29"/>
  </p:sldIdLst>
  <p:sldSz cx="9144000" cy="5143500" type="screen16x9"/>
  <p:notesSz cx="6797675" cy="9926638"/>
  <p:defaultTextStyle>
    <a:defPPr>
      <a:defRPr lang="en-US"/>
    </a:defPPr>
    <a:lvl1pPr marL="0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6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59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05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5465" userDrawn="1">
          <p15:clr>
            <a:srgbClr val="A4A3A4"/>
          </p15:clr>
        </p15:guide>
        <p15:guide id="19" pos="2653" userDrawn="1">
          <p15:clr>
            <a:srgbClr val="A4A3A4"/>
          </p15:clr>
        </p15:guide>
        <p15:guide id="26" orient="horz" pos="2663" userDrawn="1">
          <p15:clr>
            <a:srgbClr val="A4A3A4"/>
          </p15:clr>
        </p15:guide>
        <p15:guide id="27" orient="horz" pos="1643" userDrawn="1">
          <p15:clr>
            <a:srgbClr val="A4A3A4"/>
          </p15:clr>
        </p15:guide>
        <p15:guide id="28" orient="horz" pos="7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расов Евгений Олегович" initials="ТЕО" lastIdx="3" clrIdx="0"/>
  <p:cmAuthor id="2" name="Иванкина Оксана Александровна" initials="ИОА" lastIdx="4" clrIdx="1"/>
  <p:cmAuthor id="4" name="Солдатов Илья  Иванович" initials="С.И.И." lastIdx="6" clrIdx="2"/>
  <p:cmAuthor id="5" name="Марат Измайлов" initials="МИ" lastIdx="1" clrIdx="3">
    <p:extLst>
      <p:ext uri="{19B8F6BF-5375-455C-9EA6-DF929625EA0E}">
        <p15:presenceInfo xmlns:p15="http://schemas.microsoft.com/office/powerpoint/2012/main" userId="a852b1d37e6f15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428"/>
    <a:srgbClr val="006890"/>
    <a:srgbClr val="D67E29"/>
    <a:srgbClr val="A59155"/>
    <a:srgbClr val="C42142"/>
    <a:srgbClr val="216356"/>
    <a:srgbClr val="00AEF0"/>
    <a:srgbClr val="FFFFFF"/>
    <a:srgbClr val="CF4B66"/>
    <a:srgbClr val="2F6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8" autoAdjust="0"/>
    <p:restoredTop sz="90780" autoAdjust="0"/>
  </p:normalViewPr>
  <p:slideViewPr>
    <p:cSldViewPr snapToGrid="0" snapToObjects="1">
      <p:cViewPr varScale="1">
        <p:scale>
          <a:sx n="138" d="100"/>
          <a:sy n="138" d="100"/>
        </p:scale>
        <p:origin x="138" y="270"/>
      </p:cViewPr>
      <p:guideLst>
        <p:guide pos="5465"/>
        <p:guide pos="2653"/>
        <p:guide orient="horz" pos="2663"/>
        <p:guide orient="horz" pos="1643"/>
        <p:guide orient="horz" pos="7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96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pasechnik\Desktop\&#1054;&#1073;&#1097;&#1077;&#1073;&#1080;&#1088;&#1078;&#1077;&#1074;&#1072;&#1103;\&#1057;&#1090;&#1072;&#1090;&#1080;&#1089;&#1090;&#1080;&#1082;&#1072;%20&#1076;&#1083;&#1103;%20&#1089;&#1083;&#1072;&#1081;&#1076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pasechnik\Desktop\&#1054;&#1073;&#1097;&#1077;&#1073;&#1080;&#1088;&#1078;&#1077;&#1074;&#1072;&#1103;\&#1057;&#1090;&#1072;&#1090;&#1080;&#1089;&#1090;&#1080;&#1082;&#1072;%20&#1076;&#1083;&#1103;%20&#1089;&#1083;&#1072;&#1081;&#1076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9;&#1087;&#1088;&#1072;&#1074;&#1083;&#1077;&#1085;&#1080;&#1077;%20&#1075;&#1083;&#1086;&#1073;&#1072;&#1083;&#1100;&#1085;&#1086;&#1075;&#1086;%20&#1084;&#1072;&#1088;&#1082;&#1077;&#1090;&#1080;&#1085;&#1075;&#1072;\&#1054;&#1090;&#1076;&#1077;&#1083;%20&#1084;&#1072;&#1088;&#1082;&#1077;&#1090;&#1080;&#1085;&#1075;&#1072;\&#1057;&#1087;&#1077;&#1094;&#1080;&#1072;&#1083;&#1100;&#1085;&#1099;&#1077;%20&#1087;&#1088;&#1086;&#1077;&#1082;&#1090;&#1099;%20&#1080;%20&#1088;&#1072;&#1079;&#1088;&#1072;&#1073;&#1086;&#1090;&#1082;&#1080;\&#1040;&#1091;&#1082;&#1094;&#1080;&#1086;&#1085;&#1099;\2021%20&#1075;&#1086;&#1076;\&#1054;&#1073;&#1097;&#1072;&#1103;%20&#1087;&#1088;&#1077;&#1079;&#1072;%20&#1057;&#1069;&#1058;%20&#1042;&#1056;\&#1053;&#1086;&#1074;&#1072;&#1103;%20&#1089;&#1090;&#1072;&#1090;&#1080;&#1089;&#1090;&#1080;&#1082;&#1072;\&#1048;&#1090;&#1086;&#1075;_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4;&#1072;&#1085;&#1085;&#1099;&#1077;%20&#1076;&#1083;&#1103;%20&#1086;&#1073;&#1085;&#1086;&#1074;&#1083;&#1077;&#1085;&#1080;&#1103;%20&#1058;&#1069;&#1050;-&#1058;&#1086;&#1088;&#1075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4;&#1072;&#1085;&#1085;&#1099;&#1077;%20&#1076;&#1083;&#1103;%20&#1086;&#1073;&#1085;&#1086;&#1074;&#1083;&#1077;&#1085;&#1080;&#1103;%20&#1058;&#1069;&#1050;-&#1058;&#1086;&#1088;&#1075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6;&#1072;&#1079;&#1074;&#1080;&#1090;&#1080;&#1077;%20&#1058;&#1086;&#1074;&#1072;&#1088;&#1085;&#1099;&#1093;%20&#1056;&#1099;&#1085;&#1082;&#1086;&#1074;\&#1055;&#1088;&#1077;&#1079;&#1077;&#1085;&#1090;&#1072;&#1094;&#1080;&#1080;\&#1051;&#1077;&#1089;\&#1048;&#1089;&#1093;&#1086;&#1076;&#1085;&#1099;&#1081;%20&#1092;&#1072;&#1081;&#1083;%20&#1075;&#1088;&#1072;&#1092;&#1080;&#1082;&#1086;&#1074;%20&#1080;%20&#1094;&#1080;&#1092;&#1088;%20&#1076;&#1083;&#1103;%20&#1087;&#1088;&#1077;&#1079;&#1077;&#1085;&#1090;&#1072;&#1094;&#1080;&#1081;\2020%20-%20&#1048;&#1089;&#1093;&#1086;&#1076;&#1085;&#1099;&#1077;%20&#1094;&#1080;&#1092;&#1088;&#1099;%20&#1080;%20&#1075;&#1088;&#1072;&#1092;&#1080;&#1082;&#1080;%20&#1076;&#1083;&#1103;%20&#1087;&#1088;&#1077;&#1079;&#1077;&#1085;&#1090;&#1072;&#1094;&#1080;&#1081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5512324750126"/>
          <c:y val="0.11277030603894543"/>
          <c:w val="0.83240240989659675"/>
          <c:h val="0.76194280564919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FBFBF"/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DC-4B4F-B3FA-D84EF8DDA8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DC-4B4F-B3FA-D84EF8DDA8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DC-4B4F-B3FA-D84EF8DDA8D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BDC-4B4F-B3FA-D84EF8DDA8D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BDC-4B4F-B3FA-D84EF8DDA8D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BDC-4B4F-B3FA-D84EF8DDA8D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BDC-4B4F-B3FA-D84EF8DDA8D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BDC-4B4F-B3FA-D84EF8DDA8D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BDC-4B4F-B3FA-D84EF8DDA8D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BDC-4B4F-B3FA-D84EF8DDA8D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BDC-4B4F-B3FA-D84EF8DDA8D4}"/>
              </c:ext>
            </c:extLst>
          </c:dPt>
          <c:dLbls>
            <c:dLbl>
              <c:idx val="0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BFBF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ABDC-4B4F-B3FA-D84EF8DDA8D4}"/>
                </c:ext>
              </c:extLst>
            </c:dLbl>
            <c:dLbl>
              <c:idx val="1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BFBF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ABDC-4B4F-B3FA-D84EF8DDA8D4}"/>
                </c:ext>
              </c:extLst>
            </c:dLbl>
            <c:dLbl>
              <c:idx val="2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BFBF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ABDC-4B4F-B3FA-D84EF8DDA8D4}"/>
                </c:ext>
              </c:extLst>
            </c:dLbl>
            <c:dLbl>
              <c:idx val="11"/>
              <c:layout>
                <c:manualLayout>
                  <c:x val="0"/>
                  <c:y val="0.166807814669151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BDC-4B4F-B3FA-D84EF8DDA8D4}"/>
                </c:ext>
              </c:extLst>
            </c:dLbl>
            <c:dLbl>
              <c:idx val="13"/>
              <c:layout>
                <c:manualLayout>
                  <c:x val="-2.9956235590932745E-3"/>
                  <c:y val="0.20717690479848008"/>
                </c:manualLayout>
              </c:layout>
              <c:tx>
                <c:rich>
                  <a:bodyPr rot="-540000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BFBFB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AD9435-E92A-425F-A610-225170F96049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rgbClr val="BFBFB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BDC-4B4F-B3FA-D84EF8DDA8D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'сл 4 Все секции'!$B$4:$O$4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'сл 4 Все секции'!$B$5:$O$5</c:f>
              <c:numCache>
                <c:formatCode>General</c:formatCode>
                <c:ptCount val="14"/>
                <c:pt idx="0">
                  <c:v>0.37</c:v>
                </c:pt>
                <c:pt idx="1">
                  <c:v>13.21</c:v>
                </c:pt>
                <c:pt idx="2">
                  <c:v>90.8</c:v>
                </c:pt>
                <c:pt idx="3">
                  <c:v>284.85500000000002</c:v>
                </c:pt>
                <c:pt idx="4">
                  <c:v>271.60000000000002</c:v>
                </c:pt>
                <c:pt idx="5">
                  <c:v>409.4</c:v>
                </c:pt>
                <c:pt idx="6">
                  <c:v>536.6</c:v>
                </c:pt>
                <c:pt idx="7">
                  <c:v>532.49599999999998</c:v>
                </c:pt>
                <c:pt idx="8">
                  <c:v>610.9</c:v>
                </c:pt>
                <c:pt idx="9">
                  <c:v>763</c:v>
                </c:pt>
                <c:pt idx="10">
                  <c:v>924</c:v>
                </c:pt>
                <c:pt idx="11">
                  <c:v>944</c:v>
                </c:pt>
                <c:pt idx="12">
                  <c:v>1070</c:v>
                </c:pt>
                <c:pt idx="13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DC-4B4F-B3FA-D84EF8DDA8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04795136"/>
        <c:axId val="68521344"/>
      </c:barChart>
      <c:catAx>
        <c:axId val="1047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521344"/>
        <c:crosses val="autoZero"/>
        <c:auto val="1"/>
        <c:lblAlgn val="ctr"/>
        <c:lblOffset val="100"/>
        <c:noMultiLvlLbl val="0"/>
      </c:catAx>
      <c:valAx>
        <c:axId val="68521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479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9350486302058"/>
          <c:y val="8.0336389221467353E-2"/>
          <c:w val="0.84454539548848395"/>
          <c:h val="0.750807101805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Лист1!$A$20:$A$23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Лист1!$B$20:$B$23</c:f>
              <c:numCache>
                <c:formatCode>#\ ##0\ "₽"</c:formatCode>
                <c:ptCount val="4"/>
                <c:pt idx="0">
                  <c:v>3877411442.6599998</c:v>
                </c:pt>
                <c:pt idx="1">
                  <c:v>3349649648.3439999</c:v>
                </c:pt>
                <c:pt idx="2">
                  <c:v>2248801896</c:v>
                </c:pt>
                <c:pt idx="3">
                  <c:v>5691575211.1565018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8-45EE-B3D1-631A8F21EB73}"/>
            </c:ext>
          </c:extLst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Лист1!$A$20:$A$23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Лист1!$C$20:$C$23</c:f>
              <c:numCache>
                <c:formatCode>#\ ##0\ "₽"</c:formatCode>
                <c:ptCount val="4"/>
                <c:pt idx="0">
                  <c:v>7388280707.7017002</c:v>
                </c:pt>
                <c:pt idx="1">
                  <c:v>7296610939.9720001</c:v>
                </c:pt>
                <c:pt idx="2">
                  <c:v>5694851498.1900005</c:v>
                </c:pt>
                <c:pt idx="3">
                  <c:v>4916804101.9400005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8-45EE-B3D1-631A8F21EB73}"/>
            </c:ext>
          </c:extLst>
        </c:ser>
        <c:ser>
          <c:idx val="2"/>
          <c:order val="2"/>
          <c:tx>
            <c:strRef>
              <c:f>Лист1!$D$19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Лист1!$A$20:$A$23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Лист1!$D$20:$D$23</c:f>
              <c:numCache>
                <c:formatCode>#\ ##0\ "₽"</c:formatCode>
                <c:ptCount val="4"/>
                <c:pt idx="0">
                  <c:v>8835480235.3055</c:v>
                </c:pt>
                <c:pt idx="1">
                  <c:v>11510145172.530001</c:v>
                </c:pt>
                <c:pt idx="2">
                  <c:v>15884207522.889999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48-45EE-B3D1-631A8F21E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431839"/>
        <c:axId val="953961647"/>
      </c:barChart>
      <c:catAx>
        <c:axId val="64343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961647"/>
        <c:crosses val="autoZero"/>
        <c:auto val="1"/>
        <c:lblAlgn val="ctr"/>
        <c:lblOffset val="100"/>
        <c:noMultiLvlLbl val="0"/>
      </c:catAx>
      <c:valAx>
        <c:axId val="95396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₽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343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739968680076066"/>
          <c:y val="8.4273114731257773E-2"/>
          <c:w val="0.20856423324987042"/>
          <c:h val="8.7230641463691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62021262594504"/>
          <c:y val="0.10734877423521436"/>
          <c:w val="0.54595367980245946"/>
          <c:h val="0.86497482642223711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00AEF0">
                  <a:alpha val="50196"/>
                </a:srgbClr>
              </a:solidFill>
              <a:ln w="12700">
                <a:solidFill>
                  <a:schemeClr val="lt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A-45FF-891F-68519B836EC8}"/>
              </c:ext>
            </c:extLst>
          </c:dPt>
          <c:dPt>
            <c:idx val="1"/>
            <c:bubble3D val="0"/>
            <c:spPr>
              <a:solidFill>
                <a:srgbClr val="C42142">
                  <a:alpha val="50196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A-45FF-891F-68519B836EC8}"/>
              </c:ext>
            </c:extLst>
          </c:dPt>
          <c:dPt>
            <c:idx val="2"/>
            <c:bubble3D val="0"/>
            <c:spPr>
              <a:solidFill>
                <a:srgbClr val="216356">
                  <a:alpha val="50196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A-45FF-891F-68519B836EC8}"/>
              </c:ext>
            </c:extLst>
          </c:dPt>
          <c:dLbls>
            <c:dLbl>
              <c:idx val="0"/>
              <c:layout>
                <c:manualLayout>
                  <c:x val="8.8488366991796116E-2"/>
                  <c:y val="-0.3736189315272455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1"/>
                        </a:solidFill>
                      </a:rPr>
                      <a:t>19,1</a:t>
                    </a:r>
                    <a:r>
                      <a:rPr lang="ru-RU" baseline="0" dirty="0">
                        <a:solidFill>
                          <a:schemeClr val="accent1"/>
                        </a:solidFill>
                      </a:rPr>
                      <a:t> млрд. ₽</a:t>
                    </a:r>
                    <a:endParaRPr lang="ru-RU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86133980667709"/>
                      <c:h val="0.22426184674072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66A-45FF-891F-68519B836EC8}"/>
                </c:ext>
              </c:extLst>
            </c:dLbl>
            <c:dLbl>
              <c:idx val="1"/>
              <c:layout>
                <c:manualLayout>
                  <c:x val="-0.17233376716435372"/>
                  <c:y val="9.73629262609891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>
                        <a:solidFill>
                          <a:srgbClr val="C42142"/>
                        </a:solidFill>
                      </a:rPr>
                      <a:t>6,3</a:t>
                    </a:r>
                    <a:r>
                      <a:rPr lang="ru-RU" sz="1000" baseline="0" dirty="0">
                        <a:solidFill>
                          <a:srgbClr val="C42142"/>
                        </a:solidFill>
                      </a:rPr>
                      <a:t> млрд. </a:t>
                    </a:r>
                    <a:r>
                      <a:rPr lang="ru-RU" sz="1000" dirty="0">
                        <a:solidFill>
                          <a:srgbClr val="C42142"/>
                        </a:solidFill>
                      </a:rPr>
                      <a:t>₽</a:t>
                    </a:r>
                  </a:p>
                </c:rich>
              </c:tx>
              <c:numFmt formatCode="#,##0.00\ &quot;₽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60193322901889"/>
                      <c:h val="0.154572724072876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6A-45FF-891F-68519B836EC8}"/>
                </c:ext>
              </c:extLst>
            </c:dLbl>
            <c:dLbl>
              <c:idx val="2"/>
              <c:layout>
                <c:manualLayout>
                  <c:x val="-0.15608342139642864"/>
                  <c:y val="-8.39991192285287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rgbClr val="21635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rgbClr val="216356"/>
                        </a:solidFill>
                      </a:rPr>
                      <a:t>10,8</a:t>
                    </a:r>
                    <a:r>
                      <a:rPr lang="ru-RU" baseline="0" dirty="0">
                        <a:solidFill>
                          <a:srgbClr val="216356"/>
                        </a:solidFill>
                      </a:rPr>
                      <a:t> млрд. 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2163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43380664785109"/>
                      <c:h val="0.154572724072876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66A-45FF-891F-68519B836E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Лист1!$H$48:$J$48</c:f>
              <c:numCache>
                <c:formatCode>0.0</c:formatCode>
                <c:ptCount val="3"/>
                <c:pt idx="0">
                  <c:v>19.110479715</c:v>
                </c:pt>
                <c:pt idx="1">
                  <c:v>6.2598881769999997</c:v>
                </c:pt>
                <c:pt idx="2">
                  <c:v>10.797318538725502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6A-45FF-891F-68519B836E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[Итог_2020.xlsx]Лист4!Сводная таблица2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142973682525665"/>
          <c:y val="3.496117607694562E-2"/>
          <c:w val="0.56595824454354537"/>
          <c:h val="0.8132580187348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Лист4!$B$3:$B$4</c:f>
              <c:strCache>
                <c:ptCount val="1"/>
                <c:pt idx="0">
                  <c:v>Бензин АИ-92-К5</c:v>
                </c:pt>
              </c:strCache>
            </c:strRef>
          </c:tx>
          <c:spPr>
            <a:solidFill>
              <a:srgbClr val="D89198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Лист4!$B$5:$B$15</c:f>
              <c:numCache>
                <c:formatCode>General</c:formatCode>
                <c:ptCount val="10"/>
                <c:pt idx="0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0-4D50-B9D7-D5DC41635C57}"/>
            </c:ext>
          </c:extLst>
        </c:ser>
        <c:ser>
          <c:idx val="1"/>
          <c:order val="1"/>
          <c:tx>
            <c:strRef>
              <c:f>Лист4!$C$3:$C$4</c:f>
              <c:strCache>
                <c:ptCount val="1"/>
                <c:pt idx="0">
                  <c:v>Бензин газовый стабильный</c:v>
                </c:pt>
              </c:strCache>
            </c:strRef>
          </c:tx>
          <c:spPr>
            <a:solidFill>
              <a:srgbClr val="F3836D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Лист4!$C$5:$C$15</c:f>
              <c:numCache>
                <c:formatCode>General</c:formatCode>
                <c:ptCount val="10"/>
                <c:pt idx="9">
                  <c:v>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80-4D50-B9D7-D5DC41635C57}"/>
            </c:ext>
          </c:extLst>
        </c:ser>
        <c:ser>
          <c:idx val="2"/>
          <c:order val="2"/>
          <c:tx>
            <c:strRef>
              <c:f>Лист4!$D$3:$D$4</c:f>
              <c:strCache>
                <c:ptCount val="1"/>
                <c:pt idx="0">
                  <c:v>Вакуумный газойль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Лист4!$D$5:$D$15</c:f>
              <c:numCache>
                <c:formatCode>General</c:formatCode>
                <c:ptCount val="10"/>
                <c:pt idx="5">
                  <c:v>140000</c:v>
                </c:pt>
                <c:pt idx="6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80-4D50-B9D7-D5DC41635C57}"/>
            </c:ext>
          </c:extLst>
        </c:ser>
        <c:ser>
          <c:idx val="3"/>
          <c:order val="3"/>
          <c:tx>
            <c:strRef>
              <c:f>Лист4!$E$3:$E$4</c:f>
              <c:strCache>
                <c:ptCount val="1"/>
                <c:pt idx="0">
                  <c:v>Дизельное топливо</c:v>
                </c:pt>
              </c:strCache>
            </c:strRef>
          </c:tx>
          <c:spPr>
            <a:solidFill>
              <a:srgbClr val="D1C6A8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Лист4!$E$5:$E$15</c:f>
              <c:numCache>
                <c:formatCode>General</c:formatCode>
                <c:ptCount val="10"/>
                <c:pt idx="9">
                  <c:v>690000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80-4D50-B9D7-D5DC41635C57}"/>
            </c:ext>
          </c:extLst>
        </c:ser>
        <c:ser>
          <c:idx val="4"/>
          <c:order val="4"/>
          <c:tx>
            <c:strRef>
              <c:f>Лист4!$F$3:$F$4</c:f>
              <c:strCache>
                <c:ptCount val="1"/>
                <c:pt idx="0">
                  <c:v>Дистиллят газового конденсата</c:v>
                </c:pt>
              </c:strCache>
            </c:strRef>
          </c:tx>
          <c:spPr>
            <a:solidFill>
              <a:srgbClr val="F1BD8E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Лист4!$F$5:$F$15</c:f>
              <c:numCache>
                <c:formatCode>General</c:formatCode>
                <c:ptCount val="10"/>
                <c:pt idx="1">
                  <c:v>60000</c:v>
                </c:pt>
                <c:pt idx="2">
                  <c:v>30000</c:v>
                </c:pt>
                <c:pt idx="4">
                  <c:v>150000</c:v>
                </c:pt>
                <c:pt idx="5">
                  <c:v>90000</c:v>
                </c:pt>
                <c:pt idx="6">
                  <c:v>30000</c:v>
                </c:pt>
                <c:pt idx="7">
                  <c:v>120000</c:v>
                </c:pt>
                <c:pt idx="8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80-4D50-B9D7-D5DC41635C57}"/>
            </c:ext>
          </c:extLst>
        </c:ser>
        <c:ser>
          <c:idx val="5"/>
          <c:order val="5"/>
          <c:tx>
            <c:strRef>
              <c:f>Лист4!$G$3:$G$4</c:f>
              <c:strCache>
                <c:ptCount val="1"/>
                <c:pt idx="0">
                  <c:v>Кокс нефтяной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Лист4!$G$5:$G$15</c:f>
              <c:numCache>
                <c:formatCode>General</c:formatCode>
                <c:ptCount val="10"/>
                <c:pt idx="4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80-4D50-B9D7-D5DC41635C57}"/>
            </c:ext>
          </c:extLst>
        </c:ser>
        <c:ser>
          <c:idx val="6"/>
          <c:order val="6"/>
          <c:tx>
            <c:strRef>
              <c:f>Лист4!$H$3:$H$4</c:f>
              <c:strCache>
                <c:ptCount val="1"/>
                <c:pt idx="0">
                  <c:v>Компаунд масел смазочных </c:v>
                </c:pt>
              </c:strCache>
            </c:strRef>
          </c:tx>
          <c:spPr>
            <a:solidFill>
              <a:srgbClr val="789973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Лист4!$H$5:$H$15</c:f>
              <c:numCache>
                <c:formatCode>General</c:formatCode>
                <c:ptCount val="10"/>
                <c:pt idx="9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80-4D50-B9D7-D5DC41635C57}"/>
            </c:ext>
          </c:extLst>
        </c:ser>
        <c:ser>
          <c:idx val="7"/>
          <c:order val="7"/>
          <c:tx>
            <c:strRef>
              <c:f>Лист4!$I$3:$I$4</c:f>
              <c:strCache>
                <c:ptCount val="1"/>
                <c:pt idx="0">
                  <c:v>Нефть</c:v>
                </c:pt>
              </c:strCache>
            </c:strRef>
          </c:tx>
          <c:spPr>
            <a:solidFill>
              <a:srgbClr val="72D6F7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Лист4!$I$5:$I$15</c:f>
              <c:numCache>
                <c:formatCode>General</c:formatCode>
                <c:ptCount val="10"/>
                <c:pt idx="1">
                  <c:v>100000</c:v>
                </c:pt>
                <c:pt idx="2">
                  <c:v>900000</c:v>
                </c:pt>
                <c:pt idx="3">
                  <c:v>165060</c:v>
                </c:pt>
                <c:pt idx="6">
                  <c:v>300000</c:v>
                </c:pt>
                <c:pt idx="8">
                  <c:v>300000</c:v>
                </c:pt>
                <c:pt idx="9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80-4D50-B9D7-D5DC41635C57}"/>
            </c:ext>
          </c:extLst>
        </c:ser>
        <c:ser>
          <c:idx val="8"/>
          <c:order val="8"/>
          <c:tx>
            <c:strRef>
              <c:f>Лист4!$J$3:$J$4</c:f>
              <c:strCache>
                <c:ptCount val="1"/>
                <c:pt idx="0">
                  <c:v>Сера </c:v>
                </c:pt>
              </c:strCache>
            </c:strRef>
          </c:tx>
          <c:spPr>
            <a:solidFill>
              <a:srgbClr val="91AAAF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Лист4!$J$5:$J$15</c:f>
              <c:numCache>
                <c:formatCode>General</c:formatCode>
                <c:ptCount val="10"/>
                <c:pt idx="3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80-4D50-B9D7-D5DC41635C57}"/>
            </c:ext>
          </c:extLst>
        </c:ser>
        <c:ser>
          <c:idx val="9"/>
          <c:order val="9"/>
          <c:tx>
            <c:strRef>
              <c:f>Лист4!$K$3:$K$4</c:f>
              <c:strCache>
                <c:ptCount val="1"/>
                <c:pt idx="0">
                  <c:v>Судовое топливо </c:v>
                </c:pt>
              </c:strCache>
            </c:strRef>
          </c:tx>
          <c:spPr>
            <a:solidFill>
              <a:srgbClr val="99B4A0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Лист4!$K$5:$K$15</c:f>
              <c:numCache>
                <c:formatCode>General</c:formatCode>
                <c:ptCount val="10"/>
                <c:pt idx="6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80-4D50-B9D7-D5DC41635C57}"/>
            </c:ext>
          </c:extLst>
        </c:ser>
        <c:ser>
          <c:idx val="10"/>
          <c:order val="10"/>
          <c:tx>
            <c:strRef>
              <c:f>Лист4!$L$3:$L$4</c:f>
              <c:strCache>
                <c:ptCount val="1"/>
                <c:pt idx="0">
                  <c:v>Топливо технологическое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Лист4!$L$5:$L$15</c:f>
              <c:numCache>
                <c:formatCode>General</c:formatCode>
                <c:ptCount val="10"/>
                <c:pt idx="6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80-4D50-B9D7-D5DC41635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779529728"/>
        <c:axId val="584477504"/>
      </c:barChart>
      <c:catAx>
        <c:axId val="77952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4477504"/>
        <c:crosses val="autoZero"/>
        <c:auto val="1"/>
        <c:lblAlgn val="ctr"/>
        <c:lblOffset val="100"/>
        <c:noMultiLvlLbl val="0"/>
      </c:catAx>
      <c:valAx>
        <c:axId val="5844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5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54047690305654"/>
          <c:y val="4.2944742391114725E-2"/>
          <c:w val="0.23293188392169986"/>
          <c:h val="0.90511813785135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48593116979118"/>
          <c:y val="9.4366600447691712E-2"/>
          <c:w val="0.49995568439467541"/>
          <c:h val="0.82883010069637364"/>
        </c:manualLayout>
      </c:layout>
      <c:doughnut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BE94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3E5-43A3-AFDE-18D074687F98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3E5-43A3-AFDE-18D074687F98}"/>
              </c:ext>
            </c:extLst>
          </c:dPt>
          <c:dPt>
            <c:idx val="2"/>
            <c:bubble3D val="0"/>
            <c:spPr>
              <a:solidFill>
                <a:srgbClr val="7FD6F7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3E5-43A3-AFDE-18D074687F98}"/>
              </c:ext>
            </c:extLst>
          </c:dPt>
          <c:dPt>
            <c:idx val="3"/>
            <c:bubble3D val="0"/>
            <c:spPr>
              <a:solidFill>
                <a:srgbClr val="90B1AA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3E5-43A3-AFDE-18D074687F98}"/>
              </c:ext>
            </c:extLst>
          </c:dPt>
          <c:dPt>
            <c:idx val="4"/>
            <c:bubble3D val="0"/>
            <c:spPr>
              <a:solidFill>
                <a:srgbClr val="E190A0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3E5-43A3-AFDE-18D074687F98}"/>
              </c:ext>
            </c:extLst>
          </c:dPt>
          <c:dPt>
            <c:idx val="5"/>
            <c:bubble3D val="0"/>
            <c:spPr>
              <a:solidFill>
                <a:srgbClr val="D2C8AA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3E5-43A3-AFDE-18D074687F98}"/>
              </c:ext>
            </c:extLst>
          </c:dPt>
          <c:dPt>
            <c:idx val="6"/>
            <c:bubble3D val="0"/>
            <c:spPr>
              <a:solidFill>
                <a:srgbClr val="85B7CA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3E5-43A3-AFDE-18D074687F98}"/>
              </c:ext>
            </c:extLst>
          </c:dPt>
          <c:dLbls>
            <c:dLbl>
              <c:idx val="0"/>
              <c:layout>
                <c:manualLayout>
                  <c:x val="0.30463149983174992"/>
                  <c:y val="-4.0426255042332063E-2"/>
                </c:manualLayout>
              </c:layout>
              <c:spPr>
                <a:noFill/>
                <a:ln>
                  <a:solidFill>
                    <a:srgbClr val="EABE9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5865674032821"/>
                      <c:h val="0.1555929336777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E5-43A3-AFDE-18D074687F98}"/>
                </c:ext>
              </c:extLst>
            </c:dLbl>
            <c:dLbl>
              <c:idx val="1"/>
              <c:layout>
                <c:manualLayout>
                  <c:x val="0.22847062284689854"/>
                  <c:y val="-2.4290173364600539E-2"/>
                </c:manualLayout>
              </c:layout>
              <c:spPr>
                <a:noFill/>
                <a:ln>
                  <a:solidFill>
                    <a:srgbClr val="BFBFB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36626638731442"/>
                      <c:h val="0.193252870631526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E5-43A3-AFDE-18D074687F98}"/>
                </c:ext>
              </c:extLst>
            </c:dLbl>
            <c:dLbl>
              <c:idx val="2"/>
              <c:layout>
                <c:manualLayout>
                  <c:x val="0.30860536473125993"/>
                  <c:y val="3.1479443133389955E-2"/>
                </c:manualLayout>
              </c:layout>
              <c:spPr>
                <a:noFill/>
                <a:ln>
                  <a:solidFill>
                    <a:srgbClr val="7FD6F7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4378920203669"/>
                      <c:h val="0.132006334332926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E5-43A3-AFDE-18D074687F98}"/>
                </c:ext>
              </c:extLst>
            </c:dLbl>
            <c:dLbl>
              <c:idx val="3"/>
              <c:layout>
                <c:manualLayout>
                  <c:x val="-0.28729752351883409"/>
                  <c:y val="4.5795766050649903E-2"/>
                </c:manualLayout>
              </c:layout>
              <c:spPr>
                <a:noFill/>
                <a:ln>
                  <a:solidFill>
                    <a:srgbClr val="90B1AA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2388505402693"/>
                      <c:h val="0.139043312672875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E5-43A3-AFDE-18D074687F98}"/>
                </c:ext>
              </c:extLst>
            </c:dLbl>
            <c:dLbl>
              <c:idx val="4"/>
              <c:layout>
                <c:manualLayout>
                  <c:x val="-0.23301173437738371"/>
                  <c:y val="-7.8618902461673329E-3"/>
                </c:manualLayout>
              </c:layout>
              <c:spPr>
                <a:noFill/>
                <a:ln>
                  <a:solidFill>
                    <a:srgbClr val="E19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9559589006138"/>
                      <c:h val="0.132006334332926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E5-43A3-AFDE-18D074687F98}"/>
                </c:ext>
              </c:extLst>
            </c:dLbl>
            <c:dLbl>
              <c:idx val="5"/>
              <c:layout>
                <c:manualLayout>
                  <c:x val="-0.23187287453083094"/>
                  <c:y val="3.7139298369862676E-2"/>
                </c:manualLayout>
              </c:layout>
              <c:spPr>
                <a:noFill/>
                <a:ln>
                  <a:solidFill>
                    <a:srgbClr val="D2C8AA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54438264817525"/>
                      <c:h val="0.20897727019471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3E5-43A3-AFDE-18D074687F98}"/>
                </c:ext>
              </c:extLst>
            </c:dLbl>
            <c:dLbl>
              <c:idx val="6"/>
              <c:layout>
                <c:manualLayout>
                  <c:x val="-0.27190886064618358"/>
                  <c:y val="-7.357657039702252E-2"/>
                </c:manualLayout>
              </c:layout>
              <c:spPr>
                <a:noFill/>
                <a:ln>
                  <a:solidFill>
                    <a:srgbClr val="85B7CA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96570593618074"/>
                      <c:h val="0.15476771223605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3E5-43A3-AFDE-18D074687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'ТЭК-Торг'!$C$6:$C$12</c:f>
              <c:strCache>
                <c:ptCount val="7"/>
                <c:pt idx="0">
                  <c:v>Оборудование</c:v>
                </c:pt>
                <c:pt idx="1">
                  <c:v>Строительно-монтажные работы</c:v>
                </c:pt>
                <c:pt idx="2">
                  <c:v>Прочие</c:v>
                </c:pt>
                <c:pt idx="3">
                  <c:v>Торговля и транспорт</c:v>
                </c:pt>
                <c:pt idx="4">
                  <c:v>Металлы</c:v>
                </c:pt>
                <c:pt idx="5">
                  <c:v>Химические вещества и продукты</c:v>
                </c:pt>
                <c:pt idx="6">
                  <c:v>Полезные ископаемые</c:v>
                </c:pt>
              </c:strCache>
            </c:strRef>
          </c:cat>
          <c:val>
            <c:numRef>
              <c:f>'ТЭК-Торг'!$D$6:$D$12</c:f>
              <c:numCache>
                <c:formatCode>_-* #\ ##0_-;\-* #\ ##0_-;_-* "-"??_-;_-@_-</c:formatCode>
                <c:ptCount val="7"/>
                <c:pt idx="0">
                  <c:v>235502</c:v>
                </c:pt>
                <c:pt idx="1">
                  <c:v>18862</c:v>
                </c:pt>
                <c:pt idx="2">
                  <c:v>192064</c:v>
                </c:pt>
                <c:pt idx="3">
                  <c:v>19304</c:v>
                </c:pt>
                <c:pt idx="4">
                  <c:v>99004</c:v>
                </c:pt>
                <c:pt idx="5">
                  <c:v>85016</c:v>
                </c:pt>
                <c:pt idx="6">
                  <c:v>13067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5-43A3-AFDE-18D074687F9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324"/>
        <c:holeSize val="6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1642990298117"/>
          <c:y val="0.41612204724409446"/>
          <c:w val="0.85192800785826939"/>
          <c:h val="0.432226596675415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'ТЭК-Торг'!$C$22</c:f>
              <c:strCache>
                <c:ptCount val="1"/>
                <c:pt idx="0">
                  <c:v>Металлы</c:v>
                </c:pt>
              </c:strCache>
            </c:strRef>
          </c:tx>
          <c:spPr>
            <a:solidFill>
              <a:srgbClr val="E190A0"/>
            </a:solidFill>
            <a:ln>
              <a:noFill/>
            </a:ln>
            <a:effectLst/>
          </c:spPr>
          <c:invertIfNegative val="0"/>
          <c:cat>
            <c:numRef>
              <c:f>'ТЭК-Торг'!$H$21:$X$21</c:f>
              <c:numCache>
                <c:formatCode>mmm\-yy</c:formatCode>
                <c:ptCount val="1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</c:numCache>
            </c:numRef>
          </c:cat>
          <c:val>
            <c:numRef>
              <c:f>'ТЭК-Торг'!$H$22:$X$22</c:f>
              <c:numCache>
                <c:formatCode>_-* #\ ##0_-;\-* #\ ##0_-;_-* "-"??_-;_-@_-</c:formatCode>
                <c:ptCount val="17"/>
                <c:pt idx="0">
                  <c:v>5297</c:v>
                </c:pt>
                <c:pt idx="1">
                  <c:v>5016</c:v>
                </c:pt>
                <c:pt idx="2">
                  <c:v>6146</c:v>
                </c:pt>
                <c:pt idx="3">
                  <c:v>6858</c:v>
                </c:pt>
                <c:pt idx="4">
                  <c:v>7048</c:v>
                </c:pt>
                <c:pt idx="5">
                  <c:v>6501</c:v>
                </c:pt>
                <c:pt idx="6">
                  <c:v>7079</c:v>
                </c:pt>
                <c:pt idx="7">
                  <c:v>6926</c:v>
                </c:pt>
                <c:pt idx="8">
                  <c:v>6130</c:v>
                </c:pt>
                <c:pt idx="9" formatCode="General">
                  <c:v>8348</c:v>
                </c:pt>
                <c:pt idx="10">
                  <c:v>9844</c:v>
                </c:pt>
                <c:pt idx="11" formatCode="General">
                  <c:v>15046</c:v>
                </c:pt>
                <c:pt idx="12" formatCode="General">
                  <c:v>10915</c:v>
                </c:pt>
                <c:pt idx="13" formatCode="General">
                  <c:v>13495</c:v>
                </c:pt>
                <c:pt idx="14">
                  <c:v>12381</c:v>
                </c:pt>
                <c:pt idx="15" formatCode="General">
                  <c:v>12234</c:v>
                </c:pt>
                <c:pt idx="16" formatCode="General">
                  <c:v>10611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0-41CC-A857-515680A0999B}"/>
            </c:ext>
          </c:extLst>
        </c:ser>
        <c:ser>
          <c:idx val="1"/>
          <c:order val="1"/>
          <c:tx>
            <c:strRef>
              <c:f>'ТЭК-Торг'!$C$23</c:f>
              <c:strCache>
                <c:ptCount val="1"/>
                <c:pt idx="0">
                  <c:v>Оборудование</c:v>
                </c:pt>
              </c:strCache>
            </c:strRef>
          </c:tx>
          <c:spPr>
            <a:solidFill>
              <a:srgbClr val="EABE94"/>
            </a:solidFill>
            <a:ln>
              <a:noFill/>
            </a:ln>
            <a:effectLst/>
          </c:spPr>
          <c:invertIfNegative val="0"/>
          <c:cat>
            <c:numRef>
              <c:f>'ТЭК-Торг'!$H$21:$X$21</c:f>
              <c:numCache>
                <c:formatCode>mmm\-yy</c:formatCode>
                <c:ptCount val="1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</c:numCache>
            </c:numRef>
          </c:cat>
          <c:val>
            <c:numRef>
              <c:f>'ТЭК-Торг'!$H$23:$X$23</c:f>
              <c:numCache>
                <c:formatCode>_-* #\ ##0_-;\-* #\ ##0_-;_-* "-"??_-;_-@_-</c:formatCode>
                <c:ptCount val="17"/>
                <c:pt idx="0">
                  <c:v>13495</c:v>
                </c:pt>
                <c:pt idx="1">
                  <c:v>15530</c:v>
                </c:pt>
                <c:pt idx="2">
                  <c:v>14756</c:v>
                </c:pt>
                <c:pt idx="3">
                  <c:v>15432</c:v>
                </c:pt>
                <c:pt idx="4">
                  <c:v>18739</c:v>
                </c:pt>
                <c:pt idx="5">
                  <c:v>17083</c:v>
                </c:pt>
                <c:pt idx="6">
                  <c:v>17772</c:v>
                </c:pt>
                <c:pt idx="7">
                  <c:v>17265</c:v>
                </c:pt>
                <c:pt idx="8">
                  <c:v>16399</c:v>
                </c:pt>
                <c:pt idx="9" formatCode="General">
                  <c:v>20403</c:v>
                </c:pt>
                <c:pt idx="10">
                  <c:v>27619</c:v>
                </c:pt>
                <c:pt idx="11" formatCode="General">
                  <c:v>34530</c:v>
                </c:pt>
                <c:pt idx="12" formatCode="General">
                  <c:v>25013</c:v>
                </c:pt>
                <c:pt idx="13" formatCode="General">
                  <c:v>33065</c:v>
                </c:pt>
                <c:pt idx="14">
                  <c:v>27694</c:v>
                </c:pt>
                <c:pt idx="15" formatCode="General">
                  <c:v>23828</c:v>
                </c:pt>
                <c:pt idx="16" formatCode="General">
                  <c:v>26951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00-41CC-A857-515680A0999B}"/>
            </c:ext>
          </c:extLst>
        </c:ser>
        <c:ser>
          <c:idx val="2"/>
          <c:order val="2"/>
          <c:tx>
            <c:strRef>
              <c:f>'ТЭК-Торг'!$C$24</c:f>
              <c:strCache>
                <c:ptCount val="1"/>
                <c:pt idx="0">
                  <c:v>Полезные ископаемые</c:v>
                </c:pt>
              </c:strCache>
            </c:strRef>
          </c:tx>
          <c:spPr>
            <a:solidFill>
              <a:srgbClr val="80B2C6"/>
            </a:solidFill>
            <a:ln>
              <a:noFill/>
            </a:ln>
            <a:effectLst/>
          </c:spPr>
          <c:invertIfNegative val="0"/>
          <c:cat>
            <c:numRef>
              <c:f>'ТЭК-Торг'!$H$21:$X$21</c:f>
              <c:numCache>
                <c:formatCode>mmm\-yy</c:formatCode>
                <c:ptCount val="1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</c:numCache>
            </c:numRef>
          </c:cat>
          <c:val>
            <c:numRef>
              <c:f>'ТЭК-Торг'!$H$24:$X$24</c:f>
              <c:numCache>
                <c:formatCode>_-* #\ ##0_-;\-* #\ ##0_-;_-* "-"??_-;_-@_-</c:formatCode>
                <c:ptCount val="17"/>
                <c:pt idx="0">
                  <c:v>810</c:v>
                </c:pt>
                <c:pt idx="1">
                  <c:v>1088</c:v>
                </c:pt>
                <c:pt idx="2">
                  <c:v>1072</c:v>
                </c:pt>
                <c:pt idx="3">
                  <c:v>1153</c:v>
                </c:pt>
                <c:pt idx="4">
                  <c:v>1361</c:v>
                </c:pt>
                <c:pt idx="5">
                  <c:v>1114</c:v>
                </c:pt>
                <c:pt idx="6">
                  <c:v>1096</c:v>
                </c:pt>
                <c:pt idx="7">
                  <c:v>1229</c:v>
                </c:pt>
                <c:pt idx="8">
                  <c:v>1008</c:v>
                </c:pt>
                <c:pt idx="9" formatCode="General">
                  <c:v>1344</c:v>
                </c:pt>
                <c:pt idx="10">
                  <c:v>1846</c:v>
                </c:pt>
                <c:pt idx="11" formatCode="General">
                  <c:v>1692</c:v>
                </c:pt>
                <c:pt idx="12" formatCode="General">
                  <c:v>1518</c:v>
                </c:pt>
                <c:pt idx="13" formatCode="General">
                  <c:v>1429</c:v>
                </c:pt>
                <c:pt idx="14">
                  <c:v>1347</c:v>
                </c:pt>
                <c:pt idx="15" formatCode="General">
                  <c:v>1268</c:v>
                </c:pt>
                <c:pt idx="16" formatCode="General">
                  <c:v>1615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00-41CC-A857-515680A0999B}"/>
            </c:ext>
          </c:extLst>
        </c:ser>
        <c:ser>
          <c:idx val="3"/>
          <c:order val="3"/>
          <c:tx>
            <c:strRef>
              <c:f>'ТЭК-Торг'!$C$25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7FD6F7"/>
            </a:solidFill>
            <a:ln>
              <a:noFill/>
            </a:ln>
            <a:effectLst/>
          </c:spPr>
          <c:invertIfNegative val="0"/>
          <c:cat>
            <c:numRef>
              <c:f>'ТЭК-Торг'!$H$21:$X$21</c:f>
              <c:numCache>
                <c:formatCode>mmm\-yy</c:formatCode>
                <c:ptCount val="1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</c:numCache>
            </c:numRef>
          </c:cat>
          <c:val>
            <c:numRef>
              <c:f>'ТЭК-Торг'!$H$25:$X$25</c:f>
              <c:numCache>
                <c:formatCode>_-* #\ ##0_-;\-* #\ ##0_-;_-* "-"??_-;_-@_-</c:formatCode>
                <c:ptCount val="17"/>
                <c:pt idx="0">
                  <c:v>12005</c:v>
                </c:pt>
                <c:pt idx="1">
                  <c:v>13948</c:v>
                </c:pt>
                <c:pt idx="2">
                  <c:v>14220</c:v>
                </c:pt>
                <c:pt idx="3">
                  <c:v>13494</c:v>
                </c:pt>
                <c:pt idx="4">
                  <c:v>17985</c:v>
                </c:pt>
                <c:pt idx="5">
                  <c:v>16454</c:v>
                </c:pt>
                <c:pt idx="6">
                  <c:v>16280</c:v>
                </c:pt>
                <c:pt idx="7">
                  <c:v>16872</c:v>
                </c:pt>
                <c:pt idx="8">
                  <c:v>12632</c:v>
                </c:pt>
                <c:pt idx="9" formatCode="General">
                  <c:v>20251</c:v>
                </c:pt>
                <c:pt idx="10">
                  <c:v>22365</c:v>
                </c:pt>
                <c:pt idx="11" formatCode="General">
                  <c:v>26075</c:v>
                </c:pt>
                <c:pt idx="12" formatCode="General">
                  <c:v>21592</c:v>
                </c:pt>
                <c:pt idx="13" formatCode="General">
                  <c:v>25496</c:v>
                </c:pt>
                <c:pt idx="14">
                  <c:v>21256</c:v>
                </c:pt>
                <c:pt idx="15" formatCode="General">
                  <c:v>19902</c:v>
                </c:pt>
                <c:pt idx="16" formatCode="General">
                  <c:v>22495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00-41CC-A857-515680A0999B}"/>
            </c:ext>
          </c:extLst>
        </c:ser>
        <c:ser>
          <c:idx val="4"/>
          <c:order val="4"/>
          <c:tx>
            <c:strRef>
              <c:f>'ТЭК-Торг'!$C$26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BEAE80"/>
            </a:solidFill>
            <a:ln>
              <a:noFill/>
            </a:ln>
            <a:effectLst/>
          </c:spPr>
          <c:invertIfNegative val="0"/>
          <c:cat>
            <c:numRef>
              <c:f>'ТЭК-Торг'!$H$21:$X$21</c:f>
              <c:numCache>
                <c:formatCode>mmm\-yy</c:formatCode>
                <c:ptCount val="1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</c:numCache>
            </c:numRef>
          </c:cat>
          <c:val>
            <c:numRef>
              <c:f>'ТЭК-Торг'!$H$26:$X$26</c:f>
              <c:numCache>
                <c:formatCode>_-* #\ ##0_-;\-* #\ ##0_-;_-* "-"??_-;_-@_-</c:formatCode>
                <c:ptCount val="17"/>
                <c:pt idx="0">
                  <c:v>1017</c:v>
                </c:pt>
                <c:pt idx="1">
                  <c:v>1340</c:v>
                </c:pt>
                <c:pt idx="2">
                  <c:v>1183</c:v>
                </c:pt>
                <c:pt idx="3">
                  <c:v>1225</c:v>
                </c:pt>
                <c:pt idx="4">
                  <c:v>1411</c:v>
                </c:pt>
                <c:pt idx="5">
                  <c:v>1280</c:v>
                </c:pt>
                <c:pt idx="6">
                  <c:v>1287</c:v>
                </c:pt>
                <c:pt idx="7">
                  <c:v>1418</c:v>
                </c:pt>
                <c:pt idx="8">
                  <c:v>953</c:v>
                </c:pt>
                <c:pt idx="9" formatCode="General">
                  <c:v>1619</c:v>
                </c:pt>
                <c:pt idx="10">
                  <c:v>2108</c:v>
                </c:pt>
                <c:pt idx="11" formatCode="General">
                  <c:v>2172</c:v>
                </c:pt>
                <c:pt idx="12" formatCode="General">
                  <c:v>2075</c:v>
                </c:pt>
                <c:pt idx="13" formatCode="General">
                  <c:v>2743</c:v>
                </c:pt>
                <c:pt idx="14">
                  <c:v>2592</c:v>
                </c:pt>
                <c:pt idx="15" formatCode="General">
                  <c:v>2340</c:v>
                </c:pt>
                <c:pt idx="16" formatCode="General">
                  <c:v>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00-41CC-A857-515680A0999B}"/>
            </c:ext>
          </c:extLst>
        </c:ser>
        <c:ser>
          <c:idx val="5"/>
          <c:order val="5"/>
          <c:tx>
            <c:strRef>
              <c:f>'ТЭК-Торг'!$C$27</c:f>
              <c:strCache>
                <c:ptCount val="1"/>
                <c:pt idx="0">
                  <c:v>Торговля и транспорт</c:v>
                </c:pt>
              </c:strCache>
            </c:strRef>
          </c:tx>
          <c:spPr>
            <a:solidFill>
              <a:srgbClr val="90B1AA"/>
            </a:solidFill>
            <a:ln>
              <a:noFill/>
            </a:ln>
            <a:effectLst/>
          </c:spPr>
          <c:invertIfNegative val="0"/>
          <c:cat>
            <c:numRef>
              <c:f>'ТЭК-Торг'!$H$21:$X$21</c:f>
              <c:numCache>
                <c:formatCode>mmm\-yy</c:formatCode>
                <c:ptCount val="1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</c:numCache>
            </c:numRef>
          </c:cat>
          <c:val>
            <c:numRef>
              <c:f>'ТЭК-Торг'!$H$27:$X$27</c:f>
              <c:numCache>
                <c:formatCode>_-* #\ ##0_-;\-* #\ ##0_-;_-* "-"??_-;_-@_-</c:formatCode>
                <c:ptCount val="17"/>
                <c:pt idx="0">
                  <c:v>1753</c:v>
                </c:pt>
                <c:pt idx="1">
                  <c:v>1918</c:v>
                </c:pt>
                <c:pt idx="2">
                  <c:v>1772</c:v>
                </c:pt>
                <c:pt idx="3">
                  <c:v>1717</c:v>
                </c:pt>
                <c:pt idx="4">
                  <c:v>1888</c:v>
                </c:pt>
                <c:pt idx="5">
                  <c:v>2002</c:v>
                </c:pt>
                <c:pt idx="6">
                  <c:v>1971</c:v>
                </c:pt>
                <c:pt idx="7">
                  <c:v>2114</c:v>
                </c:pt>
                <c:pt idx="8">
                  <c:v>1428</c:v>
                </c:pt>
                <c:pt idx="9" formatCode="General">
                  <c:v>2035</c:v>
                </c:pt>
                <c:pt idx="10">
                  <c:v>2161</c:v>
                </c:pt>
                <c:pt idx="11" formatCode="General">
                  <c:v>2065</c:v>
                </c:pt>
                <c:pt idx="12" formatCode="General">
                  <c:v>1858</c:v>
                </c:pt>
                <c:pt idx="13" formatCode="General">
                  <c:v>2441</c:v>
                </c:pt>
                <c:pt idx="14">
                  <c:v>2516</c:v>
                </c:pt>
                <c:pt idx="15" formatCode="General">
                  <c:v>2462</c:v>
                </c:pt>
                <c:pt idx="16" formatCode="General">
                  <c:v>2338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00-41CC-A857-515680A0999B}"/>
            </c:ext>
          </c:extLst>
        </c:ser>
        <c:ser>
          <c:idx val="6"/>
          <c:order val="6"/>
          <c:tx>
            <c:strRef>
              <c:f>'ТЭК-Торг'!$C$28</c:f>
              <c:strCache>
                <c:ptCount val="1"/>
                <c:pt idx="0">
                  <c:v>Химические вещества и продукты</c:v>
                </c:pt>
              </c:strCache>
            </c:strRef>
          </c:tx>
          <c:spPr>
            <a:solidFill>
              <a:srgbClr val="D2C8AA"/>
            </a:solidFill>
            <a:ln>
              <a:noFill/>
            </a:ln>
            <a:effectLst/>
          </c:spPr>
          <c:invertIfNegative val="0"/>
          <c:cat>
            <c:numRef>
              <c:f>'ТЭК-Торг'!$H$21:$X$21</c:f>
              <c:numCache>
                <c:formatCode>mmm\-yy</c:formatCode>
                <c:ptCount val="1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</c:numCache>
            </c:numRef>
          </c:cat>
          <c:val>
            <c:numRef>
              <c:f>'ТЭК-Торг'!$H$28:$X$28</c:f>
              <c:numCache>
                <c:formatCode>_-* #\ ##0_-;\-* #\ ##0_-;_-* "-"??_-;_-@_-</c:formatCode>
                <c:ptCount val="17"/>
                <c:pt idx="0">
                  <c:v>4763</c:v>
                </c:pt>
                <c:pt idx="1">
                  <c:v>4945</c:v>
                </c:pt>
                <c:pt idx="2">
                  <c:v>5413</c:v>
                </c:pt>
                <c:pt idx="3">
                  <c:v>6746</c:v>
                </c:pt>
                <c:pt idx="4">
                  <c:v>6469</c:v>
                </c:pt>
                <c:pt idx="5">
                  <c:v>6670</c:v>
                </c:pt>
                <c:pt idx="6">
                  <c:v>6044</c:v>
                </c:pt>
                <c:pt idx="7">
                  <c:v>6066</c:v>
                </c:pt>
                <c:pt idx="8">
                  <c:v>4969</c:v>
                </c:pt>
                <c:pt idx="9" formatCode="General">
                  <c:v>8780</c:v>
                </c:pt>
                <c:pt idx="10">
                  <c:v>9988</c:v>
                </c:pt>
                <c:pt idx="11" formatCode="General">
                  <c:v>12327</c:v>
                </c:pt>
                <c:pt idx="12" formatCode="General">
                  <c:v>10918</c:v>
                </c:pt>
                <c:pt idx="13" formatCode="General">
                  <c:v>10909</c:v>
                </c:pt>
                <c:pt idx="14">
                  <c:v>8154</c:v>
                </c:pt>
                <c:pt idx="15" formatCode="General">
                  <c:v>9520</c:v>
                </c:pt>
                <c:pt idx="16" formatCode="General">
                  <c:v>9451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00-41CC-A857-515680A09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6575008"/>
        <c:axId val="1136580000"/>
      </c:barChart>
      <c:dateAx>
        <c:axId val="11365750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580000"/>
        <c:crosses val="autoZero"/>
        <c:auto val="1"/>
        <c:lblOffset val="100"/>
        <c:baseTimeUnit val="months"/>
      </c:dateAx>
      <c:valAx>
        <c:axId val="113658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57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24565294086898"/>
          <c:y val="0.12962962962962962"/>
          <c:w val="0.74950847539555465"/>
          <c:h val="0.26797389909594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63781933530331E-2"/>
          <c:y val="7.9693133011671982E-2"/>
          <c:w val="0.90813679407973025"/>
          <c:h val="0.76188627030632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ABD98"/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DB8-41F8-A83D-B8F532D244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B8-41F8-A83D-B8F532D2444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DB8-41F8-A83D-B8F532D2444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DB8-41F8-A83D-B8F532D2444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DB8-41F8-A83D-B8F532D2444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DB8-41F8-A83D-B8F532D2444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DB8-41F8-A83D-B8F532D2444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DB8-41F8-A83D-B8F532D2444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DB8-41F8-A83D-B8F532D2444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DB8-41F8-A83D-B8F532D2444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DB8-41F8-A83D-B8F532D2444D}"/>
              </c:ext>
            </c:extLst>
          </c:dPt>
          <c:dLbls>
            <c:dLbl>
              <c:idx val="0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B8-41F8-A83D-B8F532D2444D}"/>
                </c:ext>
              </c:extLst>
            </c:dLbl>
            <c:dLbl>
              <c:idx val="1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B8-41F8-A83D-B8F532D2444D}"/>
                </c:ext>
              </c:extLst>
            </c:dLbl>
            <c:dLbl>
              <c:idx val="2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B8-41F8-A83D-B8F532D2444D}"/>
                </c:ext>
              </c:extLst>
            </c:dLbl>
            <c:dLbl>
              <c:idx val="3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B8-41F8-A83D-B8F532D2444D}"/>
                </c:ext>
              </c:extLst>
            </c:dLbl>
            <c:dLbl>
              <c:idx val="4"/>
              <c:layout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B8-41F8-A83D-B8F532D2444D}"/>
                </c:ext>
              </c:extLst>
            </c:dLbl>
            <c:dLbl>
              <c:idx val="5"/>
              <c:layout>
                <c:manualLayout>
                  <c:x val="0"/>
                  <c:y val="9.0313782574208343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B8-41F8-A83D-B8F532D2444D}"/>
                </c:ext>
              </c:extLst>
            </c:dLbl>
            <c:dLbl>
              <c:idx val="7"/>
              <c:layout>
                <c:manualLayout>
                  <c:x val="0"/>
                  <c:y val="0.279451344484691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DB8-41F8-A83D-B8F532D2444D}"/>
                </c:ext>
              </c:extLst>
            </c:dLbl>
            <c:dLbl>
              <c:idx val="11"/>
              <c:layout>
                <c:manualLayout>
                  <c:x val="-1.1896880885581152E-16"/>
                  <c:y val="0.3626256840633721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DB8-41F8-A83D-B8F532D2444D}"/>
                </c:ext>
              </c:extLst>
            </c:dLbl>
            <c:dLbl>
              <c:idx val="13"/>
              <c:layout>
                <c:manualLayout>
                  <c:x val="0"/>
                  <c:y val="-8.3535252070536213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DB8-41F8-A83D-B8F532D244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'сл 4 Все секции'!$B$7:$O$7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'сл 4 Все секции'!$B$8:$O$8</c:f>
              <c:numCache>
                <c:formatCode>General</c:formatCode>
                <c:ptCount val="14"/>
                <c:pt idx="0">
                  <c:v>52</c:v>
                </c:pt>
                <c:pt idx="1">
                  <c:v>1192</c:v>
                </c:pt>
                <c:pt idx="2">
                  <c:v>9179</c:v>
                </c:pt>
                <c:pt idx="3">
                  <c:v>19350</c:v>
                </c:pt>
                <c:pt idx="4">
                  <c:v>18239</c:v>
                </c:pt>
                <c:pt idx="5">
                  <c:v>94940</c:v>
                </c:pt>
                <c:pt idx="6">
                  <c:v>131812</c:v>
                </c:pt>
                <c:pt idx="7">
                  <c:v>107181</c:v>
                </c:pt>
                <c:pt idx="8">
                  <c:v>130220</c:v>
                </c:pt>
                <c:pt idx="9" formatCode="[$-10419]#\ ##0">
                  <c:v>160120</c:v>
                </c:pt>
                <c:pt idx="10" formatCode="[$-10419]#\ ##0">
                  <c:v>175753</c:v>
                </c:pt>
                <c:pt idx="11" formatCode="[$-10419]#\ ##0">
                  <c:v>200560</c:v>
                </c:pt>
                <c:pt idx="12" formatCode="[$-10419]#\ ##0">
                  <c:v>253491</c:v>
                </c:pt>
                <c:pt idx="13" formatCode="[$-10419]#\ ##0">
                  <c:v>220362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B8-41F8-A83D-B8F532D244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206208"/>
        <c:axId val="68523072"/>
      </c:barChart>
      <c:catAx>
        <c:axId val="1062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523072"/>
        <c:crosses val="autoZero"/>
        <c:auto val="1"/>
        <c:lblAlgn val="ctr"/>
        <c:lblOffset val="100"/>
        <c:noMultiLvlLbl val="0"/>
      </c:catAx>
      <c:valAx>
        <c:axId val="68523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20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389990518201"/>
          <c:y val="6.4356572216794042E-2"/>
          <c:w val="0.83956658559041375"/>
          <c:h val="0.88211544724792612"/>
        </c:manualLayout>
      </c:layout>
      <c:barChart>
        <c:barDir val="col"/>
        <c:grouping val="stacked"/>
        <c:varyColors val="0"/>
        <c:ser>
          <c:idx val="0"/>
          <c:order val="0"/>
          <c:tx>
            <c:v>Доля биржевых продаж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7F1A"/>
              </a:solidFill>
              <a:ln w="15875">
                <a:solidFill>
                  <a:srgbClr val="EF7F1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83-4D74-9CC8-8935611A1C64}"/>
              </c:ext>
            </c:extLst>
          </c:dPt>
          <c:dPt>
            <c:idx val="1"/>
            <c:invertIfNegative val="0"/>
            <c:bubble3D val="0"/>
            <c:spPr>
              <a:solidFill>
                <a:srgbClr val="A82682"/>
              </a:solidFill>
              <a:ln w="15875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83-4D74-9CC8-8935611A1C64}"/>
              </c:ext>
            </c:extLst>
          </c:dPt>
          <c:dPt>
            <c:idx val="2"/>
            <c:invertIfNegative val="0"/>
            <c:bubble3D val="0"/>
            <c:spPr>
              <a:solidFill>
                <a:srgbClr val="0078BF"/>
              </a:solidFill>
              <a:ln w="15875">
                <a:solidFill>
                  <a:srgbClr val="0078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83-4D74-9CC8-8935611A1C64}"/>
              </c:ext>
            </c:extLst>
          </c:dPt>
          <c:dPt>
            <c:idx val="3"/>
            <c:invertIfNegative val="0"/>
            <c:bubble3D val="0"/>
            <c:spPr>
              <a:solidFill>
                <a:srgbClr val="9D9E9E"/>
              </a:solidFill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83-4D74-9CC8-8935611A1C64}"/>
              </c:ext>
            </c:extLst>
          </c:dPt>
          <c:dPt>
            <c:idx val="4"/>
            <c:invertIfNegative val="0"/>
            <c:bubble3D val="0"/>
            <c:spPr>
              <a:solidFill>
                <a:srgbClr val="8AB4C9"/>
              </a:solidFill>
              <a:ln w="15875">
                <a:solidFill>
                  <a:srgbClr val="8AB4C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83-4D74-9CC8-8935611A1C6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Лист1!$A$6:$A$9</c:f>
              <c:strCache>
                <c:ptCount val="4"/>
                <c:pt idx="0">
                  <c:v>Автобензин</c:v>
                </c:pt>
                <c:pt idx="1">
                  <c:v>Авиакеросин</c:v>
                </c:pt>
                <c:pt idx="2">
                  <c:v>Дизельное топливо</c:v>
                </c:pt>
                <c:pt idx="3">
                  <c:v>Топочный мазут</c:v>
                </c:pt>
              </c:strCache>
            </c:strRef>
          </c:cat>
          <c:val>
            <c:numRef>
              <c:f>(Лист1!$D$6:$D$9,Лист1!$D$11)</c:f>
              <c:numCache>
                <c:formatCode>0.0%</c:formatCode>
                <c:ptCount val="5"/>
                <c:pt idx="0">
                  <c:v>0.24833649534405397</c:v>
                </c:pt>
                <c:pt idx="1">
                  <c:v>0.24191525537052022</c:v>
                </c:pt>
                <c:pt idx="2">
                  <c:v>0.27420036948881954</c:v>
                </c:pt>
                <c:pt idx="3">
                  <c:v>0.16443453297218436</c:v>
                </c:pt>
                <c:pt idx="4">
                  <c:v>0.19663436130822548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83-4D74-9CC8-8935611A1C64}"/>
            </c:ext>
          </c:extLst>
        </c:ser>
        <c:ser>
          <c:idx val="1"/>
          <c:order val="1"/>
          <c:tx>
            <c:v>Объем поставок на внутренний рынок</c:v>
          </c:tx>
          <c:spPr>
            <a:solidFill>
              <a:srgbClr val="F7BF8C">
                <a:alpha val="74000"/>
              </a:srgbClr>
            </a:solidFill>
            <a:ln w="15875">
              <a:solidFill>
                <a:srgbClr val="EF7F1A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883-4D74-9CC8-8935611A1C64}"/>
              </c:ext>
            </c:extLst>
          </c:dPt>
          <c:dPt>
            <c:idx val="1"/>
            <c:invertIfNegative val="0"/>
            <c:bubble3D val="0"/>
            <c:spPr>
              <a:solidFill>
                <a:srgbClr val="D492C1">
                  <a:alpha val="74000"/>
                </a:srgbClr>
              </a:solidFill>
              <a:ln w="15875">
                <a:solidFill>
                  <a:srgbClr val="A8268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883-4D74-9CC8-8935611A1C64}"/>
              </c:ext>
            </c:extLst>
          </c:dPt>
          <c:dPt>
            <c:idx val="2"/>
            <c:invertIfNegative val="0"/>
            <c:bubble3D val="0"/>
            <c:spPr>
              <a:solidFill>
                <a:srgbClr val="7FBBDF">
                  <a:alpha val="74000"/>
                </a:srgbClr>
              </a:solidFill>
              <a:ln w="15875">
                <a:solidFill>
                  <a:srgbClr val="0078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883-4D74-9CC8-8935611A1C64}"/>
              </c:ext>
            </c:extLst>
          </c:dPt>
          <c:dPt>
            <c:idx val="3"/>
            <c:invertIfNegative val="0"/>
            <c:bubble3D val="0"/>
            <c:spPr>
              <a:solidFill>
                <a:srgbClr val="CECFCF">
                  <a:alpha val="74000"/>
                </a:srgbClr>
              </a:solidFill>
              <a:ln w="15875">
                <a:solidFill>
                  <a:srgbClr val="9D9E9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883-4D74-9CC8-8935611A1C64}"/>
              </c:ext>
            </c:extLst>
          </c:dPt>
          <c:dPt>
            <c:idx val="4"/>
            <c:invertIfNegative val="0"/>
            <c:bubble3D val="0"/>
            <c:spPr>
              <a:solidFill>
                <a:srgbClr val="C5DAE4">
                  <a:alpha val="74000"/>
                </a:srgbClr>
              </a:solidFill>
              <a:ln w="15875">
                <a:solidFill>
                  <a:srgbClr val="8AB4C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883-4D74-9CC8-8935611A1C64}"/>
              </c:ext>
            </c:extLst>
          </c:dPt>
          <c:dLbls>
            <c:dLbl>
              <c:idx val="0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rgbClr val="EF7F1A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ru-RU" sz="700" b="1" dirty="0">
                        <a:solidFill>
                          <a:srgbClr val="EF7F1A"/>
                        </a:solidFill>
                        <a:latin typeface="+mj-lt"/>
                      </a:rPr>
                      <a:t>Автомобильный бензин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0883-4D74-9CC8-8935611A1C64}"/>
                </c:ext>
              </c:extLst>
            </c:dLbl>
            <c:dLbl>
              <c:idx val="1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rgbClr val="A82682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ru-RU" sz="700" b="1" dirty="0">
                        <a:solidFill>
                          <a:srgbClr val="A82682"/>
                        </a:solidFill>
                        <a:latin typeface="+mj-lt"/>
                      </a:rPr>
                      <a:t>Авиакеросин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E-0883-4D74-9CC8-8935611A1C6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0078BF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883-4D74-9CC8-8935611A1C64}"/>
                </c:ext>
              </c:extLst>
            </c:dLbl>
            <c:dLbl>
              <c:idx val="3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rgbClr val="9D9E9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dirty="0">
                        <a:solidFill>
                          <a:srgbClr val="9D9E9E"/>
                        </a:solidFill>
                        <a:latin typeface="+mj-lt"/>
                      </a:rPr>
                      <a:t>Мазут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3-0883-4D74-9CC8-8935611A1C64}"/>
                </c:ext>
              </c:extLst>
            </c:dLbl>
            <c:dLbl>
              <c:idx val="4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rgbClr val="8AB4C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700" b="1" dirty="0">
                        <a:solidFill>
                          <a:srgbClr val="8AB4C9"/>
                        </a:solidFill>
                        <a:latin typeface="+mj-lt"/>
                      </a:rPr>
                      <a:t>СУГ для бытовых нужд и</a:t>
                    </a:r>
                    <a:r>
                      <a:rPr lang="ru-RU" sz="700" b="1" baseline="0" dirty="0">
                        <a:solidFill>
                          <a:srgbClr val="8AB4C9"/>
                        </a:solidFill>
                        <a:latin typeface="+mj-lt"/>
                      </a:rPr>
                      <a:t> автотранспорта</a:t>
                    </a:r>
                    <a:endParaRPr lang="ru-RU" sz="700" b="1" dirty="0">
                      <a:solidFill>
                        <a:srgbClr val="8AB4C9"/>
                      </a:solidFill>
                      <a:latin typeface="+mj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2-0883-4D74-9CC8-8935611A1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Автобензин</c:v>
                </c:pt>
                <c:pt idx="1">
                  <c:v>Авиакеросин</c:v>
                </c:pt>
                <c:pt idx="2">
                  <c:v>Дизельное топливо</c:v>
                </c:pt>
                <c:pt idx="3">
                  <c:v>Топочный мазут</c:v>
                </c:pt>
              </c:strCache>
            </c:strRef>
          </c:cat>
          <c:val>
            <c:numRef>
              <c:f>(Лист1!$E$6:$E$9,Лист1!$E$11)</c:f>
              <c:numCache>
                <c:formatCode>0.0%</c:formatCode>
                <c:ptCount val="5"/>
                <c:pt idx="0">
                  <c:v>0.751663504655946</c:v>
                </c:pt>
                <c:pt idx="1">
                  <c:v>0.75808474462947983</c:v>
                </c:pt>
                <c:pt idx="2">
                  <c:v>0.72579963051118046</c:v>
                </c:pt>
                <c:pt idx="3">
                  <c:v>0.83556546702781564</c:v>
                </c:pt>
                <c:pt idx="4">
                  <c:v>0.80336563869177446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883-4D74-9CC8-8935611A1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638225776"/>
        <c:axId val="1611017584"/>
      </c:barChart>
      <c:catAx>
        <c:axId val="1638225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1017584"/>
        <c:crosses val="autoZero"/>
        <c:auto val="1"/>
        <c:lblAlgn val="ctr"/>
        <c:lblOffset val="100"/>
        <c:noMultiLvlLbl val="0"/>
      </c:catAx>
      <c:valAx>
        <c:axId val="16110175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82257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55883639545056"/>
          <c:y val="0.24088509769612132"/>
          <c:w val="0.40288232720909889"/>
          <c:h val="0.6714705453484981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4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55883639545056"/>
          <c:y val="0.24088509769612132"/>
          <c:w val="0.40288232720909889"/>
          <c:h val="0.67147054534849815"/>
        </c:manualLayout>
      </c:layout>
      <c:doughnutChart>
        <c:varyColors val="1"/>
        <c:ser>
          <c:idx val="0"/>
          <c:order val="0"/>
          <c:spPr>
            <a:solidFill>
              <a:srgbClr val="7FBBDF"/>
            </a:solidFill>
          </c:spPr>
          <c:dPt>
            <c:idx val="0"/>
            <c:bubble3D val="0"/>
            <c:spPr>
              <a:solidFill>
                <a:srgbClr val="F7BF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1B-41FA-AE18-D66315DFEAD8}"/>
              </c:ext>
            </c:extLst>
          </c:dPt>
          <c:dPt>
            <c:idx val="1"/>
            <c:bubble3D val="0"/>
            <c:spPr>
              <a:solidFill>
                <a:srgbClr val="7FBB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1B-41FA-AE18-D66315DFEAD8}"/>
              </c:ext>
            </c:extLst>
          </c:dPt>
          <c:dPt>
            <c:idx val="2"/>
            <c:bubble3D val="0"/>
            <c:spPr>
              <a:solidFill>
                <a:srgbClr val="D392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1B-41FA-AE18-D66315DFEAD8}"/>
              </c:ext>
            </c:extLst>
          </c:dPt>
          <c:dPt>
            <c:idx val="3"/>
            <c:bubble3D val="0"/>
            <c:spPr>
              <a:solidFill>
                <a:srgbClr val="CECE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1B-41FA-AE18-D66315DFEAD8}"/>
              </c:ext>
            </c:extLst>
          </c:dPt>
          <c:dPt>
            <c:idx val="4"/>
            <c:bubble3D val="0"/>
            <c:spPr>
              <a:solidFill>
                <a:srgbClr val="A9D7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1B-41FA-AE18-D66315DFEAD8}"/>
              </c:ext>
            </c:extLst>
          </c:dPt>
          <c:dLbls>
            <c:dLbl>
              <c:idx val="0"/>
              <c:layout>
                <c:manualLayout>
                  <c:x val="-0.16715684878325446"/>
                  <c:y val="-0.1061773897158115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EF7F1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05926C-3592-4CCA-9F5E-B66F0280D828}" type="CATEGORYNAME">
                      <a:rPr lang="ru-RU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EF7F1A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0887833-AD8A-4944-809A-E3DB4E605690}" type="PERCENTAGE">
                      <a:rPr lang="ru-RU" b="1" baseline="0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EF7F1A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EF7F1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944536977068556"/>
                      <c:h val="0.17361128960819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1B-41FA-AE18-D66315DFEAD8}"/>
                </c:ext>
              </c:extLst>
            </c:dLbl>
            <c:dLbl>
              <c:idx val="1"/>
              <c:layout>
                <c:manualLayout>
                  <c:x val="0.21330352200494598"/>
                  <c:y val="-0.2056286369168220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0078B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6FE7B4-D39B-437B-8AE1-51CD094B2CF6}" type="CATEGORYNAME">
                      <a:rPr lang="ru-RU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78BF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1630F43-33D6-4D35-AACA-06A6F78ABC0F}" type="PERCENTAGE">
                      <a:rPr lang="ru-RU" b="1" baseline="0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78BF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0078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1B-41FA-AE18-D66315DFEAD8}"/>
                </c:ext>
              </c:extLst>
            </c:dLbl>
            <c:dLbl>
              <c:idx val="2"/>
              <c:layout>
                <c:manualLayout>
                  <c:x val="0.35649510911763505"/>
                  <c:y val="-4.730948711673262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A8268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B1D76A-4243-4EF0-85D6-6E0364C5FAC7}" type="CATEGORYNAME">
                      <a:rPr lang="ru-RU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A8268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25C1A33-D34E-458A-89F6-EB9F215BBBA8}" type="PERCENTAGE">
                      <a:rPr lang="ru-RU" b="1" baseline="0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A82682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A8268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71B-41FA-AE18-D66315DFEAD8}"/>
                </c:ext>
              </c:extLst>
            </c:dLbl>
            <c:dLbl>
              <c:idx val="3"/>
              <c:layout>
                <c:manualLayout>
                  <c:x val="-0.31330335689096989"/>
                  <c:y val="2.77777467348072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9D9E9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366E59-BE61-4D66-94E7-409BD5E7A632}" type="CATEGORYNAME">
                      <a:rPr lang="ru-RU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9D9E9E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62C51FF-6BA0-4BC9-A159-196DAC39FBAA}" type="PERCENTAGE">
                      <a:rPr lang="ru-RU" b="1" baseline="0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9D9E9E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9D9E9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71B-41FA-AE18-D66315DFEAD8}"/>
                </c:ext>
              </c:extLst>
            </c:dLbl>
            <c:dLbl>
              <c:idx val="4"/>
              <c:layout>
                <c:manualLayout>
                  <c:x val="-0.27703565925263635"/>
                  <c:y val="-0.1437210066415814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54AF3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316416-254E-4893-8FF0-ADDE32F5112F}" type="CATEGORYNAME">
                      <a:rPr lang="ru-RU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54AF3A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A018E2F-D332-4867-9461-BDA3BBEF2ACE}" type="PERCENTAGE">
                      <a:rPr lang="ru-RU" b="1" baseline="0"/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54AF3A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54AF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71B-41FA-AE18-D66315DFE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'сл 13 Нефтепродукты'!$F$3:$F$7</c:f>
              <c:strCache>
                <c:ptCount val="5"/>
                <c:pt idx="0">
                  <c:v>АВТОМОБИЛЬНЫЕ БЕНЗИНЫ</c:v>
                </c:pt>
                <c:pt idx="1">
                  <c:v>ДИЗЕЛЬНОЕ ТОПЛИВО</c:v>
                </c:pt>
                <c:pt idx="2">
                  <c:v>АВИАКЕРОСИН</c:v>
                </c:pt>
                <c:pt idx="3">
                  <c:v>МАЗУТ</c:v>
                </c:pt>
                <c:pt idx="4">
                  <c:v>ПРОЧИЕ</c:v>
                </c:pt>
              </c:strCache>
            </c:strRef>
          </c:cat>
          <c:val>
            <c:numRef>
              <c:f>'сл 13 Нефтепродукты'!$G$3:$G$7</c:f>
              <c:numCache>
                <c:formatCode>[$-10419]#\ ##0</c:formatCode>
                <c:ptCount val="5"/>
                <c:pt idx="0">
                  <c:v>7125625</c:v>
                </c:pt>
                <c:pt idx="1">
                  <c:v>8226513</c:v>
                </c:pt>
                <c:pt idx="2">
                  <c:v>1559985</c:v>
                </c:pt>
                <c:pt idx="3">
                  <c:v>1004385</c:v>
                </c:pt>
                <c:pt idx="4">
                  <c:v>151650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1B-41FA-AE18-D66315DFE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4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75070324267914E-3"/>
          <c:y val="0.13536195469597723"/>
          <c:w val="0.98068498593514641"/>
          <c:h val="0.77604244734644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47F-4DAE-8048-17928057AF0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7F-4DAE-8048-17928057AF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Нефть!$A$2:$A$10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Нефть!$C$2:$C$10</c:f>
              <c:numCache>
                <c:formatCode>#\ ##0.00_ ;\-#\ ##0.00\ </c:formatCode>
                <c:ptCount val="9"/>
                <c:pt idx="0">
                  <c:v>1.0169999999999999</c:v>
                </c:pt>
                <c:pt idx="1">
                  <c:v>1.03</c:v>
                </c:pt>
                <c:pt idx="2">
                  <c:v>2.0510000000000002</c:v>
                </c:pt>
                <c:pt idx="3">
                  <c:v>2.5804999999999998</c:v>
                </c:pt>
                <c:pt idx="4">
                  <c:v>1.321</c:v>
                </c:pt>
                <c:pt idx="5">
                  <c:v>1.0074799999999999</c:v>
                </c:pt>
                <c:pt idx="6">
                  <c:v>2.2416049999999998</c:v>
                </c:pt>
                <c:pt idx="7">
                  <c:v>2.0299999999999998</c:v>
                </c:pt>
                <c:pt idx="8">
                  <c:v>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7F-4DAE-8048-17928057A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368362559"/>
        <c:axId val="1368362975"/>
      </c:barChart>
      <c:catAx>
        <c:axId val="136836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8362975"/>
        <c:crosses val="autoZero"/>
        <c:auto val="1"/>
        <c:lblAlgn val="ctr"/>
        <c:lblOffset val="100"/>
        <c:noMultiLvlLbl val="0"/>
      </c:catAx>
      <c:valAx>
        <c:axId val="13683629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\-#\ ##0.00\ " sourceLinked="1"/>
        <c:majorTickMark val="none"/>
        <c:minorTickMark val="none"/>
        <c:tickLblPos val="nextTo"/>
        <c:crossAx val="1368362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38085221451662"/>
          <c:y val="0.1619948802287503"/>
          <c:w val="0.59698718921080574"/>
          <c:h val="0.74754316894598705"/>
        </c:manualLayout>
      </c:layout>
      <c:doughnutChart>
        <c:varyColors val="1"/>
        <c:ser>
          <c:idx val="0"/>
          <c:order val="0"/>
          <c:spPr>
            <a:solidFill>
              <a:srgbClr val="90B1AA"/>
            </a:solidFill>
          </c:spPr>
          <c:dPt>
            <c:idx val="0"/>
            <c:bubble3D val="0"/>
            <c:spPr>
              <a:solidFill>
                <a:srgbClr val="6CC3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B0-4624-BBC1-FAB8ECB765C6}"/>
              </c:ext>
            </c:extLst>
          </c:dPt>
          <c:dPt>
            <c:idx val="1"/>
            <c:bubble3D val="0"/>
            <c:spPr>
              <a:solidFill>
                <a:srgbClr val="90B1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B0-4624-BBC1-FAB8ECB765C6}"/>
              </c:ext>
            </c:extLst>
          </c:dPt>
          <c:dPt>
            <c:idx val="2"/>
            <c:bubble3D val="0"/>
            <c:spPr>
              <a:solidFill>
                <a:srgbClr val="D2C8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B0-4624-BBC1-FAB8ECB765C6}"/>
              </c:ext>
            </c:extLst>
          </c:dPt>
          <c:dPt>
            <c:idx val="3"/>
            <c:bubble3D val="0"/>
            <c:spPr>
              <a:solidFill>
                <a:srgbClr val="6CA4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B0-4624-BBC1-FAB8ECB765C6}"/>
              </c:ext>
            </c:extLst>
          </c:dPt>
          <c:dPt>
            <c:idx val="4"/>
            <c:bubble3D val="0"/>
            <c:spPr>
              <a:solidFill>
                <a:srgbClr val="BAA2B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B0-4624-BBC1-FAB8ECB765C6}"/>
              </c:ext>
            </c:extLst>
          </c:dPt>
          <c:dPt>
            <c:idx val="5"/>
            <c:bubble3D val="0"/>
            <c:spPr>
              <a:solidFill>
                <a:srgbClr val="E1A1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B0-4624-BBC1-FAB8ECB765C6}"/>
              </c:ext>
            </c:extLst>
          </c:dPt>
          <c:dPt>
            <c:idx val="6"/>
            <c:bubble3D val="0"/>
            <c:spPr>
              <a:solidFill>
                <a:srgbClr val="CFAF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B0-4624-BBC1-FAB8ECB765C6}"/>
              </c:ext>
            </c:extLst>
          </c:dPt>
          <c:dPt>
            <c:idx val="7"/>
            <c:bubble3D val="0"/>
            <c:spPr>
              <a:solidFill>
                <a:srgbClr val="E190A0"/>
              </a:solidFill>
              <a:ln w="19050">
                <a:solidFill>
                  <a:srgbClr val="CFAF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5B0-4624-BBC1-FAB8ECB765C6}"/>
              </c:ext>
            </c:extLst>
          </c:dPt>
          <c:dLbls>
            <c:dLbl>
              <c:idx val="0"/>
              <c:layout>
                <c:manualLayout>
                  <c:x val="0.22915581675783503"/>
                  <c:y val="4.3219804955366481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6CC3E4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00AE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662691210138288"/>
                      <c:h val="0.103947328592970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B0-4624-BBC1-FAB8ECB765C6}"/>
                </c:ext>
              </c:extLst>
            </c:dLbl>
            <c:dLbl>
              <c:idx val="1"/>
              <c:layout>
                <c:manualLayout>
                  <c:x val="-0.24674527701284016"/>
                  <c:y val="0.16484580521953529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16356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2163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227999131175084"/>
                      <c:h val="0.103947328592970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B0-4624-BBC1-FAB8ECB765C6}"/>
                </c:ext>
              </c:extLst>
            </c:dLbl>
            <c:dLbl>
              <c:idx val="2"/>
              <c:layout>
                <c:manualLayout>
                  <c:x val="-0.3094924115134281"/>
                  <c:y val="7.0813406016444466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A5915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B2A1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467175644940219"/>
                      <c:h val="7.3532487259358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B0-4624-BBC1-FAB8ECB765C6}"/>
                </c:ext>
              </c:extLst>
            </c:dLbl>
            <c:dLbl>
              <c:idx val="3"/>
              <c:layout>
                <c:manualLayout>
                  <c:x val="-0.33281361957951872"/>
                  <c:y val="-4.2068882015607996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6CA4CC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236437717986419"/>
                      <c:h val="0.103947328592970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5B0-4624-BBC1-FAB8ECB765C6}"/>
                </c:ext>
              </c:extLst>
            </c:dLbl>
            <c:dLbl>
              <c:idx val="4"/>
              <c:layout>
                <c:manualLayout>
                  <c:x val="0.38836199040797309"/>
                  <c:y val="0.11197661555734115"/>
                </c:manualLayout>
              </c:layout>
              <c:numFmt formatCode="General" sourceLinked="0"/>
              <c:spPr>
                <a:solidFill>
                  <a:srgbClr val="FFFFFF"/>
                </a:solidFill>
                <a:ln>
                  <a:solidFill>
                    <a:srgbClr val="76497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76497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05B0-4624-BBC1-FAB8ECB765C6}"/>
                </c:ext>
              </c:extLst>
            </c:dLbl>
            <c:dLbl>
              <c:idx val="5"/>
              <c:layout>
                <c:manualLayout>
                  <c:x val="0.36396149208195916"/>
                  <c:y val="-3.4940795918591977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D67E2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D67E2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270399284967081"/>
                      <c:h val="0.103947328592970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5B0-4624-BBC1-FAB8ECB765C6}"/>
                </c:ext>
              </c:extLst>
            </c:dLbl>
            <c:dLbl>
              <c:idx val="6"/>
              <c:layout>
                <c:manualLayout>
                  <c:x val="0.16538282150056408"/>
                  <c:y val="-0.1471398390382847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A05F1F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A05F1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05B0-4624-BBC1-FAB8ECB765C6}"/>
                </c:ext>
              </c:extLst>
            </c:dLbl>
            <c:dLbl>
              <c:idx val="7"/>
              <c:layout>
                <c:manualLayout>
                  <c:x val="0.33414080262358864"/>
                  <c:y val="-6.989142354318526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600" b="1" i="0" u="none" strike="noStrike" kern="1200" baseline="0">
                        <a:solidFill>
                          <a:srgbClr val="C4214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695536-FA50-40FD-9921-B4D1ABE121D0}" type="CATEGORYNAME">
                      <a:rPr lang="ru-RU">
                        <a:solidFill>
                          <a:srgbClr val="C42142"/>
                        </a:solidFill>
                      </a:rPr>
                      <a:pPr>
                        <a:defRPr>
                          <a:solidFill>
                            <a:srgbClr val="C42142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rgbClr val="C42142"/>
                        </a:solidFill>
                      </a:rPr>
                      <a:t>
</a:t>
                    </a:r>
                    <a:fld id="{827ADBDC-5596-4B81-BB2A-141573478710}" type="PERCENTAGE">
                      <a:rPr lang="ru-RU">
                        <a:solidFill>
                          <a:srgbClr val="C42142"/>
                        </a:solidFill>
                      </a:rPr>
                      <a:pPr>
                        <a:defRPr>
                          <a:solidFill>
                            <a:srgbClr val="C42142"/>
                          </a:solidFill>
                        </a:defRPr>
                      </a:pPr>
                      <a:t>[ПРОЦЕНТ]</a:t>
                    </a:fld>
                    <a:endParaRPr lang="ru-RU" dirty="0">
                      <a:solidFill>
                        <a:srgbClr val="C42142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C4214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C4214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5B0-4624-BBC1-FAB8ECB765C6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6CC3E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E19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Регионы!$G$6:$G$11</c:f>
              <c:strCache>
                <c:ptCount val="6"/>
                <c:pt idx="0">
                  <c:v>Красноярский край</c:v>
                </c:pt>
                <c:pt idx="1">
                  <c:v>Удмуртская Республика</c:v>
                </c:pt>
                <c:pt idx="2">
                  <c:v>Пермский край</c:v>
                </c:pt>
                <c:pt idx="3">
                  <c:v>Нижегородская область</c:v>
                </c:pt>
                <c:pt idx="4">
                  <c:v>Челябинская область</c:v>
                </c:pt>
                <c:pt idx="5">
                  <c:v>Остальные регионы</c:v>
                </c:pt>
              </c:strCache>
            </c:strRef>
          </c:cat>
          <c:val>
            <c:numRef>
              <c:f>Регионы!$H$6:$H$11</c:f>
              <c:numCache>
                <c:formatCode>#,##0</c:formatCode>
                <c:ptCount val="6"/>
                <c:pt idx="0">
                  <c:v>1803070</c:v>
                </c:pt>
                <c:pt idx="1">
                  <c:v>199684</c:v>
                </c:pt>
                <c:pt idx="2">
                  <c:v>55126</c:v>
                </c:pt>
                <c:pt idx="3">
                  <c:v>29563</c:v>
                </c:pt>
                <c:pt idx="4">
                  <c:v>19859</c:v>
                </c:pt>
                <c:pt idx="5">
                  <c:v>69818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5B0-4624-BBC1-FAB8ECB76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 b="1">
          <a:solidFill>
            <a:srgbClr val="E190A0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МУ!$E$1</c:f>
              <c:strCache>
                <c:ptCount val="1"/>
                <c:pt idx="0">
                  <c:v>Динамика изменений объёма торгов, все виды, тонн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A6A6A6"/>
                        </a:solidFill>
                      </a:rPr>
                      <a:t>19 606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5C-486C-BC4B-89A4016A982E}"/>
                </c:ext>
              </c:extLst>
            </c:dLbl>
            <c:dLbl>
              <c:idx val="9"/>
              <c:layout>
                <c:manualLayout>
                  <c:x val="-5.6932036312548166E-3"/>
                  <c:y val="0.24376631283951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5C-486C-BC4B-89A4016A982E}"/>
                </c:ext>
              </c:extLst>
            </c:dLbl>
            <c:dLbl>
              <c:idx val="10"/>
              <c:layout>
                <c:manualLayout>
                  <c:x val="-9.4452888461055047E-3"/>
                  <c:y val="0.18216467825404825"/>
                </c:manualLayout>
              </c:layout>
              <c:tx>
                <c:rich>
                  <a:bodyPr/>
                  <a:lstStyle/>
                  <a:p>
                    <a:fld id="{6CF15F53-A26F-445F-B7FA-07ED96F21658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06B-4485-89E0-5B6DCDE21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МУ!$A$2:$A$12</c:f>
              <c:strCache>
                <c:ptCount val="11"/>
                <c:pt idx="0">
                  <c:v>1 квартал 2019</c:v>
                </c:pt>
                <c:pt idx="1">
                  <c:v>2 квартал 2019</c:v>
                </c:pt>
                <c:pt idx="2">
                  <c:v>3 квартал 2019</c:v>
                </c:pt>
                <c:pt idx="3">
                  <c:v>4 квартал 2019</c:v>
                </c:pt>
                <c:pt idx="4">
                  <c:v>1 квартал 2020</c:v>
                </c:pt>
                <c:pt idx="5">
                  <c:v>2 квартал 2020</c:v>
                </c:pt>
                <c:pt idx="6">
                  <c:v>3 квартал 2020</c:v>
                </c:pt>
                <c:pt idx="7">
                  <c:v>4 квартал 2020</c:v>
                </c:pt>
                <c:pt idx="8">
                  <c:v>1 квартал 2021</c:v>
                </c:pt>
                <c:pt idx="9">
                  <c:v>2 квартал 2021</c:v>
                </c:pt>
                <c:pt idx="10">
                  <c:v>3 квартал 2021</c:v>
                </c:pt>
              </c:strCache>
            </c:strRef>
          </c:cat>
          <c:val>
            <c:numRef>
              <c:f>МУ!$B$2:$B$12</c:f>
              <c:numCache>
                <c:formatCode>#,##0</c:formatCode>
                <c:ptCount val="11"/>
                <c:pt idx="0">
                  <c:v>713</c:v>
                </c:pt>
                <c:pt idx="1">
                  <c:v>2595</c:v>
                </c:pt>
                <c:pt idx="2">
                  <c:v>3383</c:v>
                </c:pt>
                <c:pt idx="3">
                  <c:v>4203</c:v>
                </c:pt>
                <c:pt idx="4">
                  <c:v>19606</c:v>
                </c:pt>
                <c:pt idx="5">
                  <c:v>23082</c:v>
                </c:pt>
                <c:pt idx="6">
                  <c:v>46313</c:v>
                </c:pt>
                <c:pt idx="7" formatCode="General">
                  <c:v>11323</c:v>
                </c:pt>
                <c:pt idx="8" formatCode="General">
                  <c:v>84197</c:v>
                </c:pt>
                <c:pt idx="9" formatCode="General">
                  <c:v>319297</c:v>
                </c:pt>
                <c:pt idx="10" formatCode="General">
                  <c:v>356799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C-486C-BC4B-89A4016A98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1209663"/>
        <c:axId val="1611201759"/>
      </c:barChart>
      <c:catAx>
        <c:axId val="161120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1201759"/>
        <c:crosses val="autoZero"/>
        <c:auto val="1"/>
        <c:lblAlgn val="ctr"/>
        <c:lblOffset val="100"/>
        <c:noMultiLvlLbl val="0"/>
      </c:catAx>
      <c:valAx>
        <c:axId val="161120175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1120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7356499781891"/>
          <c:y val="0.14085913150399926"/>
          <c:w val="0.47825825442211672"/>
          <c:h val="0.6798530995466362"/>
        </c:manualLayout>
      </c:layout>
      <c:doughnutChart>
        <c:varyColors val="1"/>
        <c:ser>
          <c:idx val="0"/>
          <c:order val="0"/>
          <c:tx>
            <c:strRef>
              <c:f>МУ!$E$20</c:f>
              <c:strCache>
                <c:ptCount val="1"/>
                <c:pt idx="0">
                  <c:v>Структура реализации удобрений на СПбМТСБ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5-4238-9805-75316766B905}"/>
              </c:ext>
            </c:extLst>
          </c:dPt>
          <c:dPt>
            <c:idx val="1"/>
            <c:bubble3D val="0"/>
            <c:spPr>
              <a:solidFill>
                <a:schemeClr val="accent2">
                  <a:alpha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5-4238-9805-75316766B905}"/>
              </c:ext>
            </c:extLst>
          </c:dPt>
          <c:dPt>
            <c:idx val="2"/>
            <c:bubble3D val="0"/>
            <c:spPr>
              <a:solidFill>
                <a:schemeClr val="accent3">
                  <a:alpha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B5-4238-9805-75316766B905}"/>
              </c:ext>
            </c:extLst>
          </c:dPt>
          <c:dPt>
            <c:idx val="3"/>
            <c:bubble3D val="0"/>
            <c:spPr>
              <a:solidFill>
                <a:schemeClr val="accent4">
                  <a:alpha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B5-4238-9805-75316766B905}"/>
              </c:ext>
            </c:extLst>
          </c:dPt>
          <c:dPt>
            <c:idx val="4"/>
            <c:bubble3D val="0"/>
            <c:spPr>
              <a:solidFill>
                <a:srgbClr val="A59155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B5-4238-9805-75316766B905}"/>
              </c:ext>
            </c:extLst>
          </c:dPt>
          <c:dPt>
            <c:idx val="5"/>
            <c:bubble3D val="0"/>
            <c:spPr>
              <a:solidFill>
                <a:srgbClr val="D67E29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B5-4238-9805-75316766B905}"/>
              </c:ext>
            </c:extLst>
          </c:dPt>
          <c:dPt>
            <c:idx val="6"/>
            <c:bubble3D val="0"/>
            <c:spPr>
              <a:solidFill>
                <a:srgbClr val="00689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B5-4238-9805-75316766B905}"/>
              </c:ext>
            </c:extLst>
          </c:dPt>
          <c:dPt>
            <c:idx val="7"/>
            <c:bubble3D val="0"/>
            <c:spPr>
              <a:solidFill>
                <a:srgbClr val="761428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8B5-4238-9805-75316766B905}"/>
              </c:ext>
            </c:extLst>
          </c:dPt>
          <c:dLbls>
            <c:dLbl>
              <c:idx val="0"/>
              <c:layout>
                <c:manualLayout>
                  <c:x val="0.18939916349652675"/>
                  <c:y val="1.0609160513581526E-2"/>
                </c:manualLayout>
              </c:layout>
              <c:spPr>
                <a:xfrm>
                  <a:off x="2705758" y="862876"/>
                  <a:ext cx="799968" cy="246647"/>
                </a:xfrm>
                <a:solidFill>
                  <a:srgbClr val="FFFFFF"/>
                </a:solidFill>
                <a:ln w="9525" cap="flat" cmpd="sng" algn="ctr">
                  <a:solidFill>
                    <a:srgbClr val="00AE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5373"/>
                        <a:gd name="adj2" fmla="val 281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654778488567529"/>
                      <c:h val="0.10042282738586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B5-4238-9805-75316766B905}"/>
                </c:ext>
              </c:extLst>
            </c:dLbl>
            <c:dLbl>
              <c:idx val="1"/>
              <c:layout>
                <c:manualLayout>
                  <c:x val="0.42926096965642979"/>
                  <c:y val="-6.7706940109971761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C42142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843103632353071"/>
                      <c:h val="9.8910257584733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8B5-4238-9805-75316766B905}"/>
                </c:ext>
              </c:extLst>
            </c:dLbl>
            <c:dLbl>
              <c:idx val="2"/>
              <c:layout>
                <c:manualLayout>
                  <c:x val="-0.23620999754469324"/>
                  <c:y val="0.156924943558549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16356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87777494858038"/>
                      <c:h val="0.102251754316320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8B5-4238-9805-75316766B905}"/>
                </c:ext>
              </c:extLst>
            </c:dLbl>
            <c:dLbl>
              <c:idx val="3"/>
              <c:layout>
                <c:manualLayout>
                  <c:x val="-0.20561013523444499"/>
                  <c:y val="5.8894134364242283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764576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623282086034393"/>
                      <c:h val="0.1503404808872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8B5-4238-9805-75316766B905}"/>
                </c:ext>
              </c:extLst>
            </c:dLbl>
            <c:dLbl>
              <c:idx val="4"/>
              <c:layout>
                <c:manualLayout>
                  <c:x val="-0.25861360976254888"/>
                  <c:y val="6.8275324347487976E-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A5915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40278360563801"/>
                      <c:h val="0.12366754407929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8B5-4238-9805-75316766B905}"/>
                </c:ext>
              </c:extLst>
            </c:dLbl>
            <c:dLbl>
              <c:idx val="5"/>
              <c:layout>
                <c:manualLayout>
                  <c:x val="-0.33962471471572675"/>
                  <c:y val="-7.4029807600306988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D67E2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188561456230227"/>
                      <c:h val="8.76659399002884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8B5-4238-9805-75316766B905}"/>
                </c:ext>
              </c:extLst>
            </c:dLbl>
            <c:dLbl>
              <c:idx val="6"/>
              <c:layout>
                <c:manualLayout>
                  <c:x val="0.38824970044974311"/>
                  <c:y val="-6.265662629754265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689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92224153931592"/>
                      <c:h val="0.12366754407929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8B5-4238-9805-75316766B905}"/>
                </c:ext>
              </c:extLst>
            </c:dLbl>
            <c:dLbl>
              <c:idx val="7"/>
              <c:layout>
                <c:manualLayout>
                  <c:x val="0.38693354841103139"/>
                  <c:y val="-9.9033624650612904E-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761428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710454764158861"/>
                      <c:h val="8.76659399002884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8B5-4238-9805-75316766B905}"/>
                </c:ext>
              </c:extLst>
            </c:dLbl>
            <c:spPr>
              <a:solidFill>
                <a:srgbClr val="FFFFFF"/>
              </a:solidFill>
              <a:ln>
                <a:solidFill>
                  <a:sysClr val="window" lastClr="FFFFF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МУ!$A$24:$A$31</c:f>
              <c:strCache>
                <c:ptCount val="7"/>
                <c:pt idx="0">
                  <c:v>NPK</c:v>
                </c:pt>
                <c:pt idx="1">
                  <c:v>Аммофос</c:v>
                </c:pt>
                <c:pt idx="2">
                  <c:v>Карбамид Б</c:v>
                </c:pt>
                <c:pt idx="3">
                  <c:v>Селитра аммиачная Б</c:v>
                </c:pt>
                <c:pt idx="4">
                  <c:v>Сульфоаммофос</c:v>
                </c:pt>
                <c:pt idx="5">
                  <c:v>ЖКУ</c:v>
                </c:pt>
                <c:pt idx="6">
                  <c:v>Прочие минеральные удобрения</c:v>
                </c:pt>
              </c:strCache>
            </c:strRef>
          </c:cat>
          <c:val>
            <c:numRef>
              <c:f>МУ!$B$24:$B$31</c:f>
              <c:numCache>
                <c:formatCode>#,##0</c:formatCode>
                <c:ptCount val="8"/>
                <c:pt idx="0">
                  <c:v>302187</c:v>
                </c:pt>
                <c:pt idx="1">
                  <c:v>229383</c:v>
                </c:pt>
                <c:pt idx="2">
                  <c:v>27319</c:v>
                </c:pt>
                <c:pt idx="3">
                  <c:v>70055</c:v>
                </c:pt>
                <c:pt idx="4">
                  <c:v>87824</c:v>
                </c:pt>
                <c:pt idx="5">
                  <c:v>25900</c:v>
                </c:pt>
                <c:pt idx="6">
                  <c:v>17625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B5-4238-9805-75316766B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EA0081-9C18-4B68-8967-B5CEA6F6D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9283A-78B1-446C-A7ED-C3E5CC04E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B2DB-D736-454A-8D5F-7B7E69DEE7D0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55EADE-F9C1-4848-9E2B-CA36AF35E6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135DE-EF85-44B3-8C32-6C82598EA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F4BB-6A0A-47C5-AD66-49A9BBC10E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5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8B6B-4F33-48BF-8AD0-200A6C2A1239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D61C-9FD8-42CB-BB79-AED4210F61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6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59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5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9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76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9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04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30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DD61C-9FD8-42CB-BB79-AED4210F61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DD61C-9FD8-42CB-BB79-AED4210F61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3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6B18-BB5F-4886-93EB-E8D4691E380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0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DD61C-9FD8-42CB-BB79-AED4210F61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82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60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765754-C8C1-48D2-ABB0-4E023A957F0B}"/>
              </a:ext>
            </a:extLst>
          </p:cNvPr>
          <p:cNvSpPr/>
          <p:nvPr userDrawn="1"/>
        </p:nvSpPr>
        <p:spPr>
          <a:xfrm>
            <a:off x="14" y="0"/>
            <a:ext cx="358763" cy="5143500"/>
          </a:xfrm>
          <a:prstGeom prst="rect">
            <a:avLst/>
          </a:prstGeom>
          <a:solidFill>
            <a:srgbClr val="00A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70"/>
            <a:ext cx="361284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146C28-492C-42B7-A685-0DA2AAAAB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578" y="162915"/>
            <a:ext cx="210880" cy="422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FD1ACF-DF20-4A99-8008-2190A7C4D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8650" y="255738"/>
            <a:ext cx="1437648" cy="3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70"/>
            <a:ext cx="358836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BCAAB1-07D8-4823-BA43-A04384B5A87A}"/>
              </a:ext>
            </a:extLst>
          </p:cNvPr>
          <p:cNvSpPr/>
          <p:nvPr userDrawn="1"/>
        </p:nvSpPr>
        <p:spPr>
          <a:xfrm>
            <a:off x="14" y="0"/>
            <a:ext cx="358763" cy="5143500"/>
          </a:xfrm>
          <a:prstGeom prst="rect">
            <a:avLst/>
          </a:prstGeom>
          <a:solidFill>
            <a:srgbClr val="00A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0D4CF5-2800-4AD2-A609-6607545F8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578" y="162915"/>
            <a:ext cx="210880" cy="422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E31259-CE46-4136-8326-20F6AF2B2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8650" y="255738"/>
            <a:ext cx="1437648" cy="3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8" r:id="rId1"/>
    <p:sldLayoutId id="2147493456" r:id="rId2"/>
    <p:sldLayoutId id="2147493457" r:id="rId3"/>
  </p:sldLayoutIdLst>
  <p:hf hdr="0" ftr="0" dt="0"/>
  <p:txStyles>
    <p:titleStyle>
      <a:lvl1pPr algn="ctr" defTabSz="4570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5" indent="-342785" algn="l" defTabSz="4570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5" indent="-285659" algn="l" defTabSz="4570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0" indent="-228522" algn="l" defTabSz="4570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2" algn="l" defTabSz="4570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6" indent="-228522" algn="l" defTabSz="4570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1" indent="-228522" algn="l" defTabSz="4570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22" algn="l" defTabSz="4570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9" indent="-228522" algn="l" defTabSz="4570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9" indent="-228522" algn="l" defTabSz="4570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8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4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6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4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pimex.com/participant/training-seminars/training-video/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49.wmf"/><Relationship Id="rId12" Type="http://schemas.openxmlformats.org/officeDocument/2006/relationships/image" Target="../media/image51.wmf"/><Relationship Id="rId2" Type="http://schemas.openxmlformats.org/officeDocument/2006/relationships/hyperlink" Target="https://www.youtube.com/watch?v=Esba5Ssj4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imex.com/upload/iblock/823/823091f8c75a397e8f8d6ad8d512e090.pdf" TargetMode="External"/><Relationship Id="rId11" Type="http://schemas.openxmlformats.org/officeDocument/2006/relationships/image" Target="../media/image50.wmf"/><Relationship Id="rId5" Type="http://schemas.openxmlformats.org/officeDocument/2006/relationships/image" Target="../media/image48.jpeg"/><Relationship Id="rId10" Type="http://schemas.openxmlformats.org/officeDocument/2006/relationships/hyperlink" Target="https://www.youtube.com/channel/UCrwYxnjPdm1IjlQ6H_0olKQ/featured" TargetMode="External"/><Relationship Id="rId4" Type="http://schemas.openxmlformats.org/officeDocument/2006/relationships/hyperlink" Target="https://www.youtube.com/watch?v=5t_CDOqAIhQ&amp;t=10s" TargetMode="External"/><Relationship Id="rId9" Type="http://schemas.openxmlformats.org/officeDocument/2006/relationships/hyperlink" Target="https://spimex.com/press_centre/presentation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98D34CF-B5B9-4D0F-A8F4-1A2BCF849FA0}"/>
              </a:ext>
            </a:extLst>
          </p:cNvPr>
          <p:cNvSpPr txBox="1"/>
          <p:nvPr/>
        </p:nvSpPr>
        <p:spPr>
          <a:xfrm>
            <a:off x="3667087" y="1217518"/>
            <a:ext cx="5063256" cy="26868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Крупнейшая биржа товарного рынка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69BCF8-AD01-4AD0-92CE-B45579D5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79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C45984-F856-41F5-81F2-093D854259D0}"/>
              </a:ext>
            </a:extLst>
          </p:cNvPr>
          <p:cNvSpPr txBox="1"/>
          <p:nvPr/>
        </p:nvSpPr>
        <p:spPr>
          <a:xfrm>
            <a:off x="3667087" y="256313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и направления деятельности СПбМТСБ.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Сентябрь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2021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8C5713-198E-4B37-84CD-BC216053C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87" y="4304791"/>
            <a:ext cx="1871472" cy="4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0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1E5556-27F5-4257-BBA5-01D5C9BE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46" y="862230"/>
            <a:ext cx="6572695" cy="354565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BB620DF4-1C49-4DD3-9678-A54451494AB3}"/>
              </a:ext>
            </a:extLst>
          </p:cNvPr>
          <p:cNvSpPr/>
          <p:nvPr/>
        </p:nvSpPr>
        <p:spPr>
          <a:xfrm>
            <a:off x="3846263" y="1888359"/>
            <a:ext cx="2560342" cy="35948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14" tIns="45707" rIns="91414" bIns="45707" rtlCol="0" anchor="ctr">
            <a:noAutofit/>
          </a:bodyPr>
          <a:lstStyle/>
          <a:p>
            <a:pPr algn="ctr"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kern="0" dirty="0">
                <a:solidFill>
                  <a:prstClr val="white"/>
                </a:solidFill>
                <a:cs typeface="Arial" panose="020B0604020202020204" pitchFamily="34" charset="0"/>
              </a:rPr>
              <a:t>Варандейский терминал</a:t>
            </a:r>
          </a:p>
          <a:p>
            <a:pPr algn="ctr"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kern="0" dirty="0">
                <a:solidFill>
                  <a:prstClr val="white"/>
                </a:solidFill>
                <a:cs typeface="Arial" panose="020B0604020202020204" pitchFamily="34" charset="0"/>
              </a:rPr>
              <a:t>(поставка с последующим экспортом)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773053DB-96FF-47DC-9343-030772FAFA93}"/>
              </a:ext>
            </a:extLst>
          </p:cNvPr>
          <p:cNvSpPr/>
          <p:nvPr/>
        </p:nvSpPr>
        <p:spPr>
          <a:xfrm>
            <a:off x="3574525" y="3467092"/>
            <a:ext cx="2287521" cy="128494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171398" indent="-171398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/>
              <a:t>ОАО «Газпром нефть – Московский НПЗ»; </a:t>
            </a:r>
          </a:p>
          <a:p>
            <a:pPr marL="171398" indent="-171398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/>
              <a:t> ОАО «Славнефть – Ярославнефтеоргсинтез»; </a:t>
            </a:r>
          </a:p>
          <a:p>
            <a:pPr marL="171398" indent="-171398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/>
              <a:t>ООО «ЛУКОЙЛ – Ухтанефтепереработка»; </a:t>
            </a:r>
          </a:p>
          <a:p>
            <a:pPr marL="171398" indent="-171398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/>
              <a:t> ПСП «Грязовец» (для налива)</a:t>
            </a:r>
            <a:endParaRPr lang="ru-RU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9A150B1C-75DC-477E-B0EA-0B1439B599C9}"/>
              </a:ext>
            </a:extLst>
          </p:cNvPr>
          <p:cNvSpPr/>
          <p:nvPr/>
        </p:nvSpPr>
        <p:spPr>
          <a:xfrm>
            <a:off x="7272676" y="2096944"/>
            <a:ext cx="1637417" cy="4154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171398" indent="-171398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ППСН «Варандей»</a:t>
            </a:r>
          </a:p>
          <a:p>
            <a:pPr marL="171398" indent="-171398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ПСП «Варандей»</a:t>
            </a:r>
          </a:p>
        </p:txBody>
      </p:sp>
      <p:sp>
        <p:nvSpPr>
          <p:cNvPr id="193" name="Прямоугольник 192">
            <a:extLst>
              <a:ext uri="{FF2B5EF4-FFF2-40B4-BE49-F238E27FC236}">
                <a16:creationId xmlns:a16="http://schemas.microsoft.com/office/drawing/2014/main" id="{51E3DF51-EC01-4B28-9E65-B0AA23D47852}"/>
              </a:ext>
            </a:extLst>
          </p:cNvPr>
          <p:cNvSpPr/>
          <p:nvPr/>
        </p:nvSpPr>
        <p:spPr>
          <a:xfrm>
            <a:off x="3640682" y="2329510"/>
            <a:ext cx="758962" cy="252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УСА</a:t>
            </a:r>
          </a:p>
        </p:txBody>
      </p:sp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2504DED6-3293-4750-91E4-061D11E60E97}"/>
              </a:ext>
            </a:extLst>
          </p:cNvPr>
          <p:cNvCxnSpPr>
            <a:cxnSpLocks/>
          </p:cNvCxnSpPr>
          <p:nvPr/>
        </p:nvCxnSpPr>
        <p:spPr>
          <a:xfrm>
            <a:off x="3808836" y="2581510"/>
            <a:ext cx="0" cy="70323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>
            <a:extLst>
              <a:ext uri="{FF2B5EF4-FFF2-40B4-BE49-F238E27FC236}">
                <a16:creationId xmlns:a16="http://schemas.microsoft.com/office/drawing/2014/main" id="{4C025FFA-25A0-4812-B36F-E7FC44D8AD63}"/>
              </a:ext>
            </a:extLst>
          </p:cNvPr>
          <p:cNvCxnSpPr>
            <a:cxnSpLocks/>
          </p:cNvCxnSpPr>
          <p:nvPr/>
        </p:nvCxnSpPr>
        <p:spPr>
          <a:xfrm>
            <a:off x="6406605" y="2052897"/>
            <a:ext cx="866071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C025FFA-25A0-4812-B36F-E7FC44D8AD63}"/>
              </a:ext>
            </a:extLst>
          </p:cNvPr>
          <p:cNvCxnSpPr>
            <a:cxnSpLocks/>
          </p:cNvCxnSpPr>
          <p:nvPr/>
        </p:nvCxnSpPr>
        <p:spPr>
          <a:xfrm>
            <a:off x="1231769" y="2232709"/>
            <a:ext cx="0" cy="512626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150B1C-75DC-477E-B0EA-0B1439B599C9}"/>
              </a:ext>
            </a:extLst>
          </p:cNvPr>
          <p:cNvSpPr/>
          <p:nvPr/>
        </p:nvSpPr>
        <p:spPr>
          <a:xfrm>
            <a:off x="894245" y="1866900"/>
            <a:ext cx="1618975" cy="40008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lvl="0">
              <a:buClr>
                <a:srgbClr val="0E779D"/>
              </a:buClr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Базисы поставки самовывоз А/Т и ЖД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1E3DF51-EC01-4B28-9E65-B0AA23D47852}"/>
              </a:ext>
            </a:extLst>
          </p:cNvPr>
          <p:cNvSpPr/>
          <p:nvPr/>
        </p:nvSpPr>
        <p:spPr>
          <a:xfrm>
            <a:off x="1007008" y="1168509"/>
            <a:ext cx="2501286" cy="29060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kern="0" dirty="0">
                <a:solidFill>
                  <a:prstClr val="white"/>
                </a:solidFill>
                <a:cs typeface="Arial" panose="020B0604020202020204" pitchFamily="34" charset="0"/>
              </a:rPr>
              <a:t>Порт Приморск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C025FFA-25A0-4812-B36F-E7FC44D8AD63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508294" y="1313810"/>
            <a:ext cx="596638" cy="3265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104932" y="1131208"/>
            <a:ext cx="4406451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0" dirty="0">
                <a:cs typeface="Arial" panose="020B0604020202020204" pitchFamily="34" charset="0"/>
              </a:rPr>
              <a:t>Базис поставки АО «Зарубежнефть»</a:t>
            </a:r>
            <a:endParaRPr lang="en-US" sz="1000" kern="0" dirty="0">
              <a:cs typeface="Arial" panose="020B0604020202020204" pitchFamily="34" charset="0"/>
            </a:endParaRPr>
          </a:p>
          <a:p>
            <a:pPr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cs typeface="Arial" panose="020B0604020202020204" pitchFamily="34" charset="0"/>
              </a:rPr>
              <a:t>(</a:t>
            </a:r>
            <a:r>
              <a:rPr lang="ru-RU" sz="1000" kern="0" dirty="0">
                <a:cs typeface="Arial" panose="020B0604020202020204" pitchFamily="34" charset="0"/>
              </a:rPr>
              <a:t>процедуры реализации нефти на экспорт в системе электронных</a:t>
            </a:r>
            <a:br>
              <a:rPr lang="ru-RU" sz="1000" kern="0" dirty="0">
                <a:cs typeface="Arial" panose="020B0604020202020204" pitchFamily="34" charset="0"/>
              </a:rPr>
            </a:br>
            <a:r>
              <a:rPr lang="ru-RU" sz="1000" kern="0" dirty="0">
                <a:cs typeface="Arial" panose="020B0604020202020204" pitchFamily="34" charset="0"/>
              </a:rPr>
              <a:t>торгов внебиржевого рынка</a:t>
            </a:r>
            <a:r>
              <a:rPr lang="en-US" sz="1000" kern="0" dirty="0">
                <a:cs typeface="Arial" panose="020B0604020202020204" pitchFamily="34" charset="0"/>
              </a:rPr>
              <a:t>)</a:t>
            </a:r>
            <a:r>
              <a:rPr lang="ru-RU" sz="1000" kern="0" dirty="0">
                <a:cs typeface="Arial" panose="020B0604020202020204" pitchFamily="34" charset="0"/>
              </a:rPr>
              <a:t> </a:t>
            </a:r>
            <a:endParaRPr lang="ru-RU" sz="2800" kern="0" dirty="0"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C025FFA-25A0-4812-B36F-E7FC44D8AD63}"/>
              </a:ext>
            </a:extLst>
          </p:cNvPr>
          <p:cNvCxnSpPr>
            <a:cxnSpLocks/>
            <a:stCxn id="21" idx="2"/>
            <a:endCxn id="39" idx="0"/>
          </p:cNvCxnSpPr>
          <p:nvPr/>
        </p:nvCxnSpPr>
        <p:spPr>
          <a:xfrm>
            <a:off x="2257651" y="1459111"/>
            <a:ext cx="0" cy="192553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005416" y="2957897"/>
            <a:ext cx="2007056" cy="228378"/>
          </a:xfrm>
          <a:prstGeom prst="rect">
            <a:avLst/>
          </a:prstGeom>
          <a:solidFill>
            <a:srgbClr val="A59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085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 лота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94245" y="3211095"/>
            <a:ext cx="2840905" cy="707860"/>
          </a:xfrm>
          <a:prstGeom prst="rect">
            <a:avLst/>
          </a:prstGeom>
          <a:ln w="28575">
            <a:noFill/>
          </a:ln>
        </p:spPr>
        <p:txBody>
          <a:bodyPr wrap="square" lIns="91414" tIns="45707" rIns="91414" bIns="45707">
            <a:spAutoFit/>
          </a:bodyPr>
          <a:lstStyle/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На базисе поставки УСА – 1000 т.</a:t>
            </a:r>
          </a:p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На базисе поставки Варандейский терминал – 500 т.</a:t>
            </a:r>
          </a:p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При поставке автотранспортом – 25 т.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07008" y="3974991"/>
            <a:ext cx="2005463" cy="192282"/>
          </a:xfrm>
          <a:prstGeom prst="rect">
            <a:avLst/>
          </a:prstGeom>
          <a:solidFill>
            <a:srgbClr val="A59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085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Продавцы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94245" y="4198061"/>
            <a:ext cx="2214157" cy="553972"/>
          </a:xfrm>
          <a:prstGeom prst="rect">
            <a:avLst/>
          </a:prstGeom>
          <a:ln w="28575">
            <a:noFill/>
          </a:ln>
        </p:spPr>
        <p:txBody>
          <a:bodyPr wrap="square" lIns="91414" tIns="45707" rIns="91414" bIns="45707">
            <a:spAutoFit/>
          </a:bodyPr>
          <a:lstStyle/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АО «Зарубежнефть»</a:t>
            </a:r>
          </a:p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ООО «Башнефть-Полюс»</a:t>
            </a:r>
          </a:p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ГУП РК «Черноморнефтегаз»</a:t>
            </a:r>
          </a:p>
        </p:txBody>
      </p:sp>
      <p:sp>
        <p:nvSpPr>
          <p:cNvPr id="30" name="Название 1">
            <a:extLst>
              <a:ext uri="{FF2B5EF4-FFF2-40B4-BE49-F238E27FC236}">
                <a16:creationId xmlns:a16="http://schemas.microsoft.com/office/drawing/2014/main" id="{73775F4E-0D4D-4744-929C-109A168CD63C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004874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Рынок нефти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Базисы поставок и пункты назначения. Объемы торгов, включая СЭТ ВР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046B62B-1341-4D19-8CB4-CE6793023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15" y="274496"/>
            <a:ext cx="201476" cy="200960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E5CB814-5118-4533-A4BA-F7079A397826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6087063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CA76AA1-9F9C-43EF-938F-E53C0FAE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13" y="1651664"/>
            <a:ext cx="201476" cy="20096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B93DC5-F7B0-4E49-9801-D4CBC9227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769" y="1978586"/>
            <a:ext cx="201476" cy="2009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F96C680-3B3A-4B2D-BF12-5D2B58905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470" y="2354844"/>
            <a:ext cx="201476" cy="200960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A150B1C-75DC-477E-B0EA-0B1439B599C9}"/>
              </a:ext>
            </a:extLst>
          </p:cNvPr>
          <p:cNvSpPr/>
          <p:nvPr/>
        </p:nvSpPr>
        <p:spPr>
          <a:xfrm>
            <a:off x="3574525" y="3284743"/>
            <a:ext cx="1618975" cy="24619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lvl="0">
              <a:buClr>
                <a:srgbClr val="0E779D"/>
              </a:buClr>
            </a:pPr>
            <a:r>
              <a:rPr lang="ru-RU" sz="1000" b="1" dirty="0">
                <a:solidFill>
                  <a:srgbClr val="00AEF0"/>
                </a:solidFill>
                <a:cs typeface="Arial" panose="020B0604020202020204" pitchFamily="34" charset="0"/>
              </a:rPr>
              <a:t>Пункты назначения: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A150B1C-75DC-477E-B0EA-0B1439B599C9}"/>
              </a:ext>
            </a:extLst>
          </p:cNvPr>
          <p:cNvSpPr/>
          <p:nvPr/>
        </p:nvSpPr>
        <p:spPr>
          <a:xfrm>
            <a:off x="7263745" y="1913878"/>
            <a:ext cx="1618975" cy="24619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lvl="0">
              <a:buClr>
                <a:srgbClr val="0E779D"/>
              </a:buClr>
            </a:pPr>
            <a:r>
              <a:rPr lang="ru-RU" sz="1000" b="1" dirty="0">
                <a:solidFill>
                  <a:srgbClr val="00AEF0"/>
                </a:solidFill>
                <a:cs typeface="Arial" panose="020B0604020202020204" pitchFamily="34" charset="0"/>
              </a:rPr>
              <a:t>Пункты назначения:</a:t>
            </a: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821168"/>
              </p:ext>
            </p:extLst>
          </p:nvPr>
        </p:nvGraphicFramePr>
        <p:xfrm>
          <a:off x="6039915" y="2759953"/>
          <a:ext cx="2635773" cy="194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A150B1C-75DC-477E-B0EA-0B1439B599C9}"/>
              </a:ext>
            </a:extLst>
          </p:cNvPr>
          <p:cNvSpPr/>
          <p:nvPr/>
        </p:nvSpPr>
        <p:spPr>
          <a:xfrm>
            <a:off x="6041814" y="2759666"/>
            <a:ext cx="2633874" cy="241343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kern="0" dirty="0">
                <a:solidFill>
                  <a:schemeClr val="bg1"/>
                </a:solidFill>
                <a:cs typeface="Arial" panose="020B0604020202020204" pitchFamily="34" charset="0"/>
              </a:rPr>
              <a:t>Объемы торгов (млн. тонн)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56D2EA6-575A-4F7D-BC87-5D04C8D6B535}"/>
              </a:ext>
            </a:extLst>
          </p:cNvPr>
          <p:cNvSpPr/>
          <p:nvPr/>
        </p:nvSpPr>
        <p:spPr>
          <a:xfrm>
            <a:off x="6700538" y="4828399"/>
            <a:ext cx="2039373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предоставлены на 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.0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.2021</a:t>
            </a:r>
            <a:endParaRPr lang="ru-RU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Прямоугольник 42">
            <a:hlinkClick r:id="rId5" action="ppaction://hlinksldjump"/>
            <a:extLst>
              <a:ext uri="{FF2B5EF4-FFF2-40B4-BE49-F238E27FC236}">
                <a16:creationId xmlns:a16="http://schemas.microsoft.com/office/drawing/2014/main" id="{C841AC14-FE7B-4637-A0FF-15E10A44EB22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26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22"/>
            <a:fld id="{2066355A-084C-D24E-9AD2-7E4FC41EA627}" type="slidenum">
              <a:rPr lang="en-US">
                <a:solidFill>
                  <a:prstClr val="white"/>
                </a:solidFill>
                <a:latin typeface="+mn-lt"/>
              </a:rPr>
              <a:pPr defTabSz="457022"/>
              <a:t>11</a:t>
            </a:fld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E0662347-EA80-43E5-B759-6F6D428BC26A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Рынок леса.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основы и задачи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3A5665-FD6B-4F7C-B79F-7380EFC0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29" y="274496"/>
            <a:ext cx="215212" cy="20096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AC9CB4E-039F-437F-98C2-1078FC5A91E9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234695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4A76E6-7D9E-400B-A2DB-25971E1B4DC9}"/>
              </a:ext>
            </a:extLst>
          </p:cNvPr>
          <p:cNvSpPr/>
          <p:nvPr/>
        </p:nvSpPr>
        <p:spPr>
          <a:xfrm>
            <a:off x="903889" y="1115043"/>
            <a:ext cx="7881891" cy="370098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defTabSz="685783">
              <a:spcBef>
                <a:spcPts val="300"/>
              </a:spcBef>
              <a:defRPr/>
            </a:pPr>
            <a:r>
              <a:rPr lang="ru-RU" sz="1200" b="1" cap="all" dirty="0">
                <a:solidFill>
                  <a:srgbClr val="00AEF0"/>
                </a:solidFill>
                <a:latin typeface="Arial"/>
              </a:rPr>
              <a:t>Нормативные документы:</a:t>
            </a:r>
          </a:p>
          <a:p>
            <a:pPr marL="214248" indent="-214248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Поручение Президента России от 31.01.2017 № Пр-173.</a:t>
            </a:r>
          </a:p>
          <a:p>
            <a:pPr marL="323216" lvl="1" indent="-1714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 рассмотрении целесообразности организации торговли экспортируемыми необработанными круглыми лесоматериалами на товарных биржах;</a:t>
            </a:r>
          </a:p>
          <a:p>
            <a:pPr marL="323216" lvl="1" indent="-1714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 необходимости представить предложения о реализации древесины, полученной при рубках лесных насаждений государственными учреждениями, на товарных биржах.</a:t>
            </a:r>
          </a:p>
          <a:p>
            <a:pPr defTabSz="685783">
              <a:spcBef>
                <a:spcPts val="300"/>
              </a:spcBef>
              <a:defRPr/>
            </a:pPr>
            <a:r>
              <a:rPr lang="ru-RU" sz="1200" b="1" cap="all" dirty="0">
                <a:solidFill>
                  <a:srgbClr val="00AEF0"/>
                </a:solidFill>
                <a:latin typeface="Arial"/>
              </a:rPr>
              <a:t>Задачи, поставленные перед Биржей Президентом, Правительством и ФАС России:</a:t>
            </a:r>
          </a:p>
          <a:p>
            <a:pPr marL="228516" indent="-228516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/>
              <a:t>Развитие конкуренции в области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реализации древесины, полученной при рубках лесных насаждений государственными учреждениями, повышение эффективности и прозрачности реализации ими древесины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;</a:t>
            </a:r>
          </a:p>
          <a:p>
            <a:pPr marL="228516" indent="-228516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/>
              <a:t>Совершенствование контроля за соблюдением законодательства Российской Федерации при использовании лесов для заготовки древесины;</a:t>
            </a:r>
          </a:p>
          <a:p>
            <a:pPr marL="228516" indent="-228516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Организация торгов экспортируемыми лесоматериалами.</a:t>
            </a:r>
          </a:p>
          <a:p>
            <a:pPr>
              <a:spcBef>
                <a:spcPts val="300"/>
              </a:spcBef>
              <a:buClr>
                <a:srgbClr val="0E779D"/>
              </a:buClr>
            </a:pPr>
            <a:r>
              <a:rPr lang="ru-RU" sz="1200" b="1" cap="all" dirty="0">
                <a:solidFill>
                  <a:srgbClr val="00AEF0"/>
                </a:solidFill>
                <a:latin typeface="Arial"/>
              </a:rPr>
              <a:t>РЕЗУЛЬТАТЫ:</a:t>
            </a:r>
          </a:p>
          <a:p>
            <a:pPr marL="228516" indent="-228516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 июля 2021 г. принят федеральный закон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№ 304-ФЗ «О внесении изменений в Лесной кодекс Российской Федерации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 статьи 14 и 16 ФЗ «Об общих принципах организации местного самоуправления в Российской Федерации», согласно которому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вся древесина, заготовленная этими учреждениями, реализуется на организованных торгах с 1 января 2022 года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228516" indent="-228516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 связи с принятием Постановления Правительства Российской Федерации от 03.02.2021 № 104 о внесении изменений в Постановление от 26.07.2013 № 623 «О предоставлении информации о заключенных сторонами не на организованных торгах договорах, обязательства по которым предусматривают переход права собственности на товар, допущенный к организованным торгам,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а также о ведении реестра таких договоров и предоставлении информации из указанного реестра»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внебиржевых договоров</a:t>
            </a:r>
            <a:b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по реализации круглых лесоматериалов – с 5 августа 2021 года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300"/>
              </a:spcBef>
              <a:buClr>
                <a:schemeClr val="accent1"/>
              </a:buClr>
            </a:pP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9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066355A-084C-D24E-9AD2-7E4FC41EA627}" type="slidenum">
              <a:rPr lang="en-US">
                <a:solidFill>
                  <a:prstClr val="white"/>
                </a:solidFill>
              </a:rPr>
              <a:pPr defTabSz="685783"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 txBox="1">
            <a:spLocks/>
          </p:cNvSpPr>
          <p:nvPr/>
        </p:nvSpPr>
        <p:spPr>
          <a:xfrm>
            <a:off x="0" y="4793070"/>
            <a:ext cx="35883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Название 1">
            <a:extLst>
              <a:ext uri="{FF2B5EF4-FFF2-40B4-BE49-F238E27FC236}">
                <a16:creationId xmlns:a16="http://schemas.microsoft.com/office/drawing/2014/main" id="{FAE76E35-EE12-4399-B155-AA9B149CB15E}"/>
              </a:ext>
            </a:extLst>
          </p:cNvPr>
          <p:cNvSpPr txBox="1">
            <a:spLocks/>
          </p:cNvSpPr>
          <p:nvPr/>
        </p:nvSpPr>
        <p:spPr>
          <a:xfrm>
            <a:off x="1231770" y="1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леса.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B25C7EA-BA5A-4572-A464-E2F3E731C3F2}"/>
              </a:ext>
            </a:extLst>
          </p:cNvPr>
          <p:cNvCxnSpPr>
            <a:cxnSpLocks/>
          </p:cNvCxnSpPr>
          <p:nvPr/>
        </p:nvCxnSpPr>
        <p:spPr>
          <a:xfrm>
            <a:off x="1007009" y="568739"/>
            <a:ext cx="2636684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E1AFE7-DE6E-412A-9610-B830F928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0" y="274497"/>
            <a:ext cx="215212" cy="200960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2A53BF9-4E9D-4E3F-B14D-FF202DD2571F}"/>
              </a:ext>
            </a:extLst>
          </p:cNvPr>
          <p:cNvGrpSpPr/>
          <p:nvPr/>
        </p:nvGrpSpPr>
        <p:grpSpPr>
          <a:xfrm>
            <a:off x="910323" y="1115043"/>
            <a:ext cx="3339361" cy="1016177"/>
            <a:chOff x="910322" y="1124012"/>
            <a:chExt cx="3339361" cy="10161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706326-EFBD-46B3-9619-99E5601DCDB2}"/>
                </a:ext>
              </a:extLst>
            </p:cNvPr>
            <p:cNvSpPr txBox="1"/>
            <p:nvPr/>
          </p:nvSpPr>
          <p:spPr>
            <a:xfrm>
              <a:off x="910324" y="1339970"/>
              <a:ext cx="3339359" cy="80021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defTabSz="685783"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/>
                </a:rPr>
                <a:t>Более 1000 предприятий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Автономные государственные учреждения – лесхозы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Государственные бюджетные учреждения – лесхозы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Коммерческие организации</a:t>
              </a:r>
              <a:endParaRPr lang="en-US" sz="900" dirty="0">
                <a:solidFill>
                  <a:prstClr val="black"/>
                </a:solidFill>
                <a:latin typeface="Arial"/>
              </a:endParaRP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Индивидуальные предприниматели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00D7F63-99C6-40DD-9285-39384D8C0F1C}"/>
                </a:ext>
              </a:extLst>
            </p:cNvPr>
            <p:cNvSpPr/>
            <p:nvPr/>
          </p:nvSpPr>
          <p:spPr>
            <a:xfrm>
              <a:off x="910322" y="1124012"/>
              <a:ext cx="17949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ru-RU" sz="1200" b="1" dirty="0">
                  <a:solidFill>
                    <a:srgbClr val="00AEF0"/>
                  </a:solidFill>
                  <a:latin typeface="Arial"/>
                </a:rPr>
                <a:t>УЧАСТНИКИ ТОРГОВ</a:t>
              </a: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69D9DE-0255-45C4-89C6-96993C85C89E}"/>
              </a:ext>
            </a:extLst>
          </p:cNvPr>
          <p:cNvSpPr/>
          <p:nvPr/>
        </p:nvSpPr>
        <p:spPr>
          <a:xfrm>
            <a:off x="4677832" y="1110214"/>
            <a:ext cx="36588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200" b="1" dirty="0">
                <a:solidFill>
                  <a:srgbClr val="00AEF0"/>
                </a:solidFill>
                <a:latin typeface="Arial"/>
              </a:rPr>
              <a:t>ТОВАРЫ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Пиловочник хвойных  и лиственных пород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Пиломатериалы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Древесина, заготовленная в процессе Санитарно-</a:t>
            </a:r>
            <a:br>
              <a:rPr lang="ru-RU" sz="1000" dirty="0">
                <a:solidFill>
                  <a:prstClr val="black"/>
                </a:solidFill>
                <a:latin typeface="Arial"/>
              </a:rPr>
            </a:br>
            <a:r>
              <a:rPr lang="ru-RU" sz="1000" dirty="0">
                <a:solidFill>
                  <a:prstClr val="black"/>
                </a:solidFill>
                <a:latin typeface="Arial"/>
              </a:rPr>
              <a:t>оздоровительных мероприятий (СОМ)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Топливные брикеты и </a:t>
            </a:r>
            <a:r>
              <a:rPr lang="ru-RU" sz="1000" dirty="0" err="1">
                <a:solidFill>
                  <a:prstClr val="black"/>
                </a:solidFill>
                <a:latin typeface="Arial"/>
              </a:rPr>
              <a:t>пеллеты</a:t>
            </a:r>
            <a:r>
              <a:rPr lang="ru-RU" sz="1000" dirty="0">
                <a:solidFill>
                  <a:prstClr val="black"/>
                </a:solidFill>
                <a:latin typeface="Arial"/>
              </a:rPr>
              <a:t>, щепа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Балансовая и дровяная древесина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Хлысты древесные</a:t>
            </a:r>
            <a:endParaRPr lang="ru-RU" sz="1000" b="1" dirty="0">
              <a:solidFill>
                <a:srgbClr val="00AEF0"/>
              </a:solidFill>
              <a:latin typeface="Arial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5FAEFA9-BD4F-457F-B32B-8AE733E4F085}"/>
              </a:ext>
            </a:extLst>
          </p:cNvPr>
          <p:cNvGrpSpPr/>
          <p:nvPr/>
        </p:nvGrpSpPr>
        <p:grpSpPr>
          <a:xfrm>
            <a:off x="918102" y="2282331"/>
            <a:ext cx="3085750" cy="1738026"/>
            <a:chOff x="918102" y="2419202"/>
            <a:chExt cx="3085750" cy="1738026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B91B3628-E2E2-4BA4-AD6E-1ACFCC805E19}"/>
                </a:ext>
              </a:extLst>
            </p:cNvPr>
            <p:cNvSpPr/>
            <p:nvPr/>
          </p:nvSpPr>
          <p:spPr>
            <a:xfrm>
              <a:off x="918102" y="2824993"/>
              <a:ext cx="3085750" cy="1332235"/>
            </a:xfrm>
            <a:prstGeom prst="rect">
              <a:avLst/>
            </a:prstGeom>
          </p:spPr>
          <p:txBody>
            <a:bodyPr wrap="square" numCol="2">
              <a:noAutofit/>
            </a:bodyPr>
            <a:lstStyle/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Иркутская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Пермский край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Удмуртская Республика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Тюменская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Амурская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Хабаровский край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Новосибирская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Челябинская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Республика Бурятия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Республика Башкортостан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Ленинградская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Нижегородская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Красноярский край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Свердловская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Приморский край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Томская область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BE9D4388-3A98-4C3A-92EA-AC1B7C159952}"/>
                </a:ext>
              </a:extLst>
            </p:cNvPr>
            <p:cNvSpPr/>
            <p:nvPr/>
          </p:nvSpPr>
          <p:spPr>
            <a:xfrm>
              <a:off x="918886" y="2419202"/>
              <a:ext cx="2765501" cy="4693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783">
                <a:spcBef>
                  <a:spcPts val="200"/>
                </a:spcBef>
                <a:defRPr/>
              </a:pPr>
              <a:r>
                <a:rPr lang="ru-RU" sz="1200" b="1" dirty="0">
                  <a:solidFill>
                    <a:srgbClr val="00AEF0"/>
                  </a:solidFill>
                  <a:latin typeface="Arial"/>
                </a:rPr>
                <a:t>БАЗИСЫ ПОСТАВКИ</a:t>
              </a:r>
            </a:p>
            <a:p>
              <a:pPr defTabSz="685783">
                <a:spcBef>
                  <a:spcPts val="200"/>
                </a:spcBef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/>
                </a:rPr>
                <a:t>Более 500 базисов поставки в регионах:</a:t>
              </a:r>
              <a:endParaRPr lang="ru-RU" sz="1000" b="1" dirty="0">
                <a:solidFill>
                  <a:srgbClr val="00AEF0"/>
                </a:solidFill>
                <a:latin typeface="Arial"/>
              </a:endParaRP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EB1ACCA-F0C4-41A8-84D4-D46FD6CEBD7D}"/>
              </a:ext>
            </a:extLst>
          </p:cNvPr>
          <p:cNvSpPr/>
          <p:nvPr/>
        </p:nvSpPr>
        <p:spPr>
          <a:xfrm>
            <a:off x="918101" y="4133760"/>
            <a:ext cx="3289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200" b="1" dirty="0">
                <a:solidFill>
                  <a:srgbClr val="00AEF0"/>
                </a:solidFill>
                <a:latin typeface="Arial"/>
              </a:rPr>
              <a:t>РАЗМЕРЫ ЛОТА</a:t>
            </a:r>
          </a:p>
          <a:p>
            <a:pPr defTabSz="685783"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В зависимости от условия поставки/типа/породы древесины от 1</a:t>
            </a:r>
            <a:r>
              <a:rPr lang="ru-RU" sz="1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м</a:t>
            </a:r>
            <a:r>
              <a:rPr lang="ru-RU" sz="1000" baseline="30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3 </a:t>
            </a:r>
            <a:r>
              <a:rPr lang="ru-RU" sz="1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 85 м</a:t>
            </a:r>
            <a:r>
              <a:rPr lang="ru-RU" sz="1000" baseline="30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3</a:t>
            </a:r>
            <a:r>
              <a:rPr lang="ru-RU" sz="1000" dirty="0">
                <a:solidFill>
                  <a:prstClr val="black"/>
                </a:solidFill>
                <a:latin typeface="Arial"/>
              </a:rPr>
              <a:t> </a:t>
            </a:r>
            <a:endParaRPr lang="ru-RU" sz="1000" b="1" dirty="0">
              <a:solidFill>
                <a:srgbClr val="00AEF0"/>
              </a:solidFill>
              <a:latin typeface="Arial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2D6D07C-CA18-424C-90B3-D6EB97327FAA}"/>
              </a:ext>
            </a:extLst>
          </p:cNvPr>
          <p:cNvSpPr/>
          <p:nvPr/>
        </p:nvSpPr>
        <p:spPr>
          <a:xfrm>
            <a:off x="4685608" y="4157229"/>
            <a:ext cx="324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ru-RU" sz="1200" b="1" dirty="0">
                <a:solidFill>
                  <a:srgbClr val="00AEF0"/>
                </a:solidFill>
                <a:latin typeface="Arial"/>
              </a:rPr>
              <a:t>РЕЖИМЫ ТОРГОВ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Двусторонний встречный аукцион (СЭТ ВР)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Аукцион на повышение (электронная площадка)</a:t>
            </a:r>
            <a:endParaRPr lang="ru-RU" sz="1000" b="1" dirty="0">
              <a:solidFill>
                <a:srgbClr val="00AEF0"/>
              </a:solidFill>
              <a:latin typeface="Arial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4C56F1B-E02B-4E93-87E8-8FAA7B18FC46}"/>
              </a:ext>
            </a:extLst>
          </p:cNvPr>
          <p:cNvSpPr/>
          <p:nvPr/>
        </p:nvSpPr>
        <p:spPr>
          <a:xfrm>
            <a:off x="4685608" y="2536254"/>
            <a:ext cx="19784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ru-RU" sz="1200" b="1" dirty="0">
                <a:solidFill>
                  <a:srgbClr val="00AEF0"/>
                </a:solidFill>
                <a:latin typeface="Arial"/>
              </a:rPr>
              <a:t>УСЛОВИЯ ПОСТАВКИ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Франко-склад 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Поставка ж/д транспортом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Поставка автотранспортом</a:t>
            </a:r>
            <a:endParaRPr lang="ru-RU" sz="1000" b="1" dirty="0">
              <a:solidFill>
                <a:srgbClr val="00AEF0"/>
              </a:solidFill>
              <a:latin typeface="Arial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DC53DFF-20B4-4B51-948F-F5F049952974}"/>
              </a:ext>
            </a:extLst>
          </p:cNvPr>
          <p:cNvSpPr/>
          <p:nvPr/>
        </p:nvSpPr>
        <p:spPr>
          <a:xfrm>
            <a:off x="4685608" y="3346741"/>
            <a:ext cx="35237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ru-RU" sz="1200" b="1" dirty="0">
                <a:solidFill>
                  <a:srgbClr val="00AEF0"/>
                </a:solidFill>
                <a:latin typeface="Arial"/>
              </a:rPr>
              <a:t>СРОКИ ПОСТАВКИ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5 рабочих дней при поставке на Складе 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30 календарных дней при поставке ж/д транспортом</a:t>
            </a:r>
          </a:p>
          <a:p>
            <a:pPr marL="171450" indent="-171450" defTabSz="685783"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</a:rPr>
              <a:t>30 календарных дней при поставке автотранспортом</a:t>
            </a:r>
            <a:endParaRPr lang="ru-RU" sz="1000" b="1" dirty="0">
              <a:solidFill>
                <a:srgbClr val="00AEF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14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801557"/>
              </p:ext>
            </p:extLst>
          </p:nvPr>
        </p:nvGraphicFramePr>
        <p:xfrm>
          <a:off x="833498" y="962390"/>
          <a:ext cx="4005410" cy="290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C6A25C76-FC9F-497B-9C5D-2E4882442ACB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леса.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География торгов и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2020-2021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39F3148-847C-4FC6-BC95-E1684D8DC1CB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748484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47B27C-D340-400D-86BD-9D1496B3C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29" y="274496"/>
            <a:ext cx="215212" cy="200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5373" y="2262341"/>
            <a:ext cx="870699" cy="461639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A09073-BE2F-4B31-879C-4AE31C9D3CCC}"/>
              </a:ext>
            </a:extLst>
          </p:cNvPr>
          <p:cNvSpPr/>
          <p:nvPr/>
        </p:nvSpPr>
        <p:spPr>
          <a:xfrm>
            <a:off x="893696" y="3192540"/>
            <a:ext cx="1724118" cy="67708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102</a:t>
            </a:r>
            <a:r>
              <a:rPr lang="ru-RU" sz="2800" b="1" dirty="0" smtClean="0">
                <a:solidFill>
                  <a:schemeClr val="accent5"/>
                </a:solidFill>
              </a:rPr>
              <a:t>7</a:t>
            </a:r>
            <a:endParaRPr lang="ru-RU" sz="2800" b="1" dirty="0">
              <a:solidFill>
                <a:schemeClr val="accent5"/>
              </a:solidFill>
            </a:endParaRP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УЧАСТНИКОВ РЫНКА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4D30BFE-35E5-49B3-9AC6-65CA0F284E08}"/>
              </a:ext>
            </a:extLst>
          </p:cNvPr>
          <p:cNvSpPr/>
          <p:nvPr/>
        </p:nvSpPr>
        <p:spPr>
          <a:xfrm>
            <a:off x="871586" y="3869622"/>
            <a:ext cx="3850266" cy="1087443"/>
          </a:xfrm>
          <a:prstGeom prst="rect">
            <a:avLst/>
          </a:prstGeom>
        </p:spPr>
        <p:txBody>
          <a:bodyPr wrap="square" lIns="121885" tIns="60943" rIns="121885" bIns="60943">
            <a:spAutoFit/>
          </a:bodyPr>
          <a:lstStyle/>
          <a:p>
            <a:pPr marL="171450" indent="-171450" defTabSz="914060">
              <a:spcBef>
                <a:spcPts val="400"/>
              </a:spcBef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800" b="1" dirty="0">
                <a:latin typeface="Arial"/>
                <a:cs typeface="Arial" panose="020B0604020202020204" pitchFamily="34" charset="0"/>
              </a:rPr>
              <a:t>Впервые вышли на торги в 2019 г.: </a:t>
            </a:r>
            <a:r>
              <a:rPr lang="ru-RU" sz="800" dirty="0">
                <a:latin typeface="Arial"/>
                <a:cs typeface="Arial" panose="020B0604020202020204" pitchFamily="34" charset="0"/>
              </a:rPr>
              <a:t>Томская область, Кемеровская область - Кузбасс, Республика Карелия, Хабаровский край, Амурская область;</a:t>
            </a:r>
          </a:p>
          <a:p>
            <a:pPr marL="171450" indent="-171450" defTabSz="914060">
              <a:spcBef>
                <a:spcPts val="400"/>
              </a:spcBef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800" b="1" dirty="0">
                <a:latin typeface="Arial"/>
                <a:cs typeface="Arial" panose="020B0604020202020204" pitchFamily="34" charset="0"/>
              </a:rPr>
              <a:t>в 2020 году: </a:t>
            </a:r>
            <a:r>
              <a:rPr lang="ru-RU" sz="800" dirty="0">
                <a:latin typeface="Arial"/>
                <a:cs typeface="Arial" panose="020B0604020202020204" pitchFamily="34" charset="0"/>
              </a:rPr>
              <a:t>Тюменская область, Новосибирская область, Нижегородская область, Челябинская область, Забайкальский край;</a:t>
            </a:r>
          </a:p>
          <a:p>
            <a:pPr marL="171450" indent="-171450" defTabSz="914060">
              <a:spcBef>
                <a:spcPts val="400"/>
              </a:spcBef>
              <a:buClr>
                <a:srgbClr val="00AEF0"/>
              </a:buClr>
              <a:buFont typeface="Wingdings" panose="05000000000000000000" pitchFamily="2" charset="2"/>
              <a:buChar char="§"/>
              <a:defRPr/>
            </a:pPr>
            <a:r>
              <a:rPr lang="ru-RU" sz="800" b="1" dirty="0">
                <a:latin typeface="Arial"/>
                <a:cs typeface="Arial" panose="020B0604020202020204" pitchFamily="34" charset="0"/>
              </a:rPr>
              <a:t>в 2021 году: </a:t>
            </a:r>
            <a:r>
              <a:rPr lang="ru-RU" sz="800" dirty="0">
                <a:latin typeface="Arial"/>
                <a:cs typeface="Arial" panose="020B0604020202020204" pitchFamily="34" charset="0"/>
              </a:rPr>
              <a:t>Вологодская область, Республика Башкортостан, Свердловская область</a:t>
            </a:r>
          </a:p>
        </p:txBody>
      </p:sp>
      <p:sp>
        <p:nvSpPr>
          <p:cNvPr id="19" name="Прямоугольник 18">
            <a:hlinkClick r:id="rId5" action="ppaction://hlinksldjump"/>
            <a:extLst>
              <a:ext uri="{FF2B5EF4-FFF2-40B4-BE49-F238E27FC236}">
                <a16:creationId xmlns:a16="http://schemas.microsoft.com/office/drawing/2014/main" id="{026EF733-0BE0-4033-B295-48499A1727E5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95545" y="1117792"/>
            <a:ext cx="3412421" cy="276973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РЕГИОНАЛЬНАЯ СТРУКТУРА ТОРГОВ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AE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01950"/>
              </p:ext>
            </p:extLst>
          </p:nvPr>
        </p:nvGraphicFramePr>
        <p:xfrm>
          <a:off x="4755492" y="1203325"/>
          <a:ext cx="4030289" cy="3863597"/>
        </p:xfrm>
        <a:graphic>
          <a:graphicData uri="http://schemas.openxmlformats.org/drawingml/2006/table">
            <a:tbl>
              <a:tblPr/>
              <a:tblGrid>
                <a:gridCol w="2010016">
                  <a:extLst>
                    <a:ext uri="{9D8B030D-6E8A-4147-A177-3AD203B41FA5}">
                      <a16:colId xmlns:a16="http://schemas.microsoft.com/office/drawing/2014/main" val="50972863"/>
                    </a:ext>
                  </a:extLst>
                </a:gridCol>
                <a:gridCol w="1066539">
                  <a:extLst>
                    <a:ext uri="{9D8B030D-6E8A-4147-A177-3AD203B41FA5}">
                      <a16:colId xmlns:a16="http://schemas.microsoft.com/office/drawing/2014/main" val="118580499"/>
                    </a:ext>
                  </a:extLst>
                </a:gridCol>
                <a:gridCol w="953734">
                  <a:extLst>
                    <a:ext uri="{9D8B030D-6E8A-4147-A177-3AD203B41FA5}">
                      <a16:colId xmlns:a16="http://schemas.microsoft.com/office/drawing/2014/main" val="3475749982"/>
                    </a:ext>
                  </a:extLst>
                </a:gridCol>
              </a:tblGrid>
              <a:tr h="445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Распределение объемов торгов по регионам в 2020-2021 гг.: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Объемы  торгов в 2021 г. (м</a:t>
                      </a:r>
                      <a:r>
                        <a:rPr lang="ru-RU" sz="8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Объемы торгов в 2020 г. (м</a:t>
                      </a:r>
                      <a:r>
                        <a:rPr lang="ru-RU" sz="8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60593"/>
                  </a:ext>
                </a:extLst>
              </a:tr>
              <a:tr h="146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ОБЩИЙ ОБЪЁМ ТОРГОВ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396 510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2 334 356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00981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985 570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1 853 236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509147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Удмуртская Республика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210 417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177 385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114443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65 727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100 868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139018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33 323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7510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24 239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880378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14190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32 861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941710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64038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Кемеровская область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Кузбасс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59180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26 682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7851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64 552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578699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Томская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22 521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16302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664989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48252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596417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Свердловская область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26104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547319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Амурская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98494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191325"/>
                  </a:ext>
                </a:extLst>
              </a:tr>
              <a:tr h="194867">
                <a:tc>
                  <a:txBody>
                    <a:bodyPr/>
                    <a:lstStyle/>
                    <a:p>
                      <a:pPr marL="0" algn="l" defTabSz="457046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Приморский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47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9085AC-F929-4C4F-B32C-3E2C18A99C51}"/>
              </a:ext>
            </a:extLst>
          </p:cNvPr>
          <p:cNvSpPr/>
          <p:nvPr/>
        </p:nvSpPr>
        <p:spPr>
          <a:xfrm>
            <a:off x="895545" y="1112981"/>
            <a:ext cx="7942636" cy="13695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/>
              <a:t>Развитие организованного (биржевого) механизма реализации и приобретения минеральных удобрений путем создания нового эффективного инструмента, используемого участниками рынка</a:t>
            </a:r>
            <a:br>
              <a:rPr lang="ru-RU" sz="1200" b="1" dirty="0"/>
            </a:br>
            <a:r>
              <a:rPr lang="ru-RU" sz="1200" b="1" dirty="0"/>
              <a:t>в своей коммерческой деятельности.</a:t>
            </a:r>
          </a:p>
          <a:p>
            <a:pPr>
              <a:spcBef>
                <a:spcPts val="600"/>
              </a:spcBef>
            </a:pPr>
            <a:r>
              <a:rPr lang="ru-RU" sz="1000" dirty="0"/>
              <a:t>Реализуется в рамках СОВМЕСТНОГО ПРИКАЗА ФАС РОССИИ № 1267/19 И МИНПРОМТОРГА РОССИИ № 3616 от 30.09.2019 «Об утверждении минимальной величины продаваемых на бирже минеральных удобрений и требований к биржевым торгам,</a:t>
            </a:r>
            <a:br>
              <a:rPr lang="ru-RU" sz="1000" dirty="0"/>
            </a:br>
            <a:r>
              <a:rPr lang="ru-RU" sz="1000" dirty="0"/>
              <a:t>в ходе которых заключаются сделки с минеральными удобрениями хозяйствующим субъектом, занимающим доминирующее положение на соответствующих товарных рынках».</a:t>
            </a:r>
          </a:p>
        </p:txBody>
      </p:sp>
      <p:sp>
        <p:nvSpPr>
          <p:cNvPr id="9" name="Название 1">
            <a:extLst>
              <a:ext uri="{FF2B5EF4-FFF2-40B4-BE49-F238E27FC236}">
                <a16:creationId xmlns:a16="http://schemas.microsoft.com/office/drawing/2014/main" id="{CBCCD284-0EA5-4451-B24B-C179E3017018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Рынок минеральных удобрений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429880F-8036-466E-B738-387BEA54DA3C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560945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48E9BE-4F0D-499E-B562-3ADD798AF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29" y="278386"/>
            <a:ext cx="200221" cy="197069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994959"/>
              </p:ext>
            </p:extLst>
          </p:nvPr>
        </p:nvGraphicFramePr>
        <p:xfrm>
          <a:off x="859353" y="2771273"/>
          <a:ext cx="4033757" cy="202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65990"/>
              </p:ext>
            </p:extLst>
          </p:nvPr>
        </p:nvGraphicFramePr>
        <p:xfrm>
          <a:off x="5178609" y="2680095"/>
          <a:ext cx="3531127" cy="245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05605" y="2576752"/>
            <a:ext cx="3805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4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rgbClr val="00AEF0"/>
                </a:solidFill>
                <a:latin typeface="Arial"/>
              </a:rPr>
              <a:t>ДИНАМИКА ИЗМЕНЕНИЙ ОБЪЁМА ТОРГОВ,</a:t>
            </a:r>
            <a:br>
              <a:rPr lang="ru-RU" sz="1200" b="1" dirty="0">
                <a:solidFill>
                  <a:srgbClr val="00AEF0"/>
                </a:solidFill>
                <a:latin typeface="Arial"/>
              </a:rPr>
            </a:br>
            <a:r>
              <a:rPr lang="ru-RU" sz="1200" b="1" dirty="0">
                <a:solidFill>
                  <a:srgbClr val="00AEF0"/>
                </a:solidFill>
                <a:latin typeface="Arial"/>
              </a:rPr>
              <a:t>все виды, тонн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A46CD3B-5C65-4EBD-89CC-DEA6ADBF275B}"/>
              </a:ext>
            </a:extLst>
          </p:cNvPr>
          <p:cNvSpPr/>
          <p:nvPr/>
        </p:nvSpPr>
        <p:spPr>
          <a:xfrm>
            <a:off x="5102341" y="2576752"/>
            <a:ext cx="2451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4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rgbClr val="00AEF0"/>
                </a:solidFill>
                <a:latin typeface="Arial"/>
              </a:rPr>
              <a:t>СТРУКТУРА РЕАЛИЗАЦИИ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BEF12DEA-D832-4534-A8C3-12DC9308B19F}"/>
              </a:ext>
            </a:extLst>
          </p:cNvPr>
          <p:cNvSpPr txBox="1"/>
          <p:nvPr/>
        </p:nvSpPr>
        <p:spPr>
          <a:xfrm>
            <a:off x="6591859" y="3655847"/>
            <a:ext cx="755530" cy="2796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/>
              <a:t>202</a:t>
            </a:r>
            <a:r>
              <a:rPr lang="ru-RU" sz="1800" b="1" dirty="0"/>
              <a:t>1</a:t>
            </a:r>
          </a:p>
        </p:txBody>
      </p:sp>
      <p:sp>
        <p:nvSpPr>
          <p:cNvPr id="21" name="Прямоугольник 20">
            <a:hlinkClick r:id="rId5" action="ppaction://hlinksldjump"/>
            <a:extLst>
              <a:ext uri="{FF2B5EF4-FFF2-40B4-BE49-F238E27FC236}">
                <a16:creationId xmlns:a16="http://schemas.microsoft.com/office/drawing/2014/main" id="{E895AE12-022C-4F9B-BF02-4D7768E81124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0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4B050F09-C3AD-4E6E-A29B-90364F170D18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004874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Срочный рынок СПбМТСБ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D131BCF-A5D7-40C0-B1C8-A5306FBF1EE1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188177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5BCC23-43A6-4C90-9CF6-BC2F4971B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30" y="278386"/>
            <a:ext cx="196332" cy="19706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1A8875-09D8-4B9D-B1BE-26F8D894E836}"/>
              </a:ext>
            </a:extLst>
          </p:cNvPr>
          <p:cNvSpPr/>
          <p:nvPr/>
        </p:nvSpPr>
        <p:spPr>
          <a:xfrm>
            <a:off x="6450231" y="1772948"/>
            <a:ext cx="244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4"/>
            <a:r>
              <a:rPr lang="ru-RU" sz="900" dirty="0">
                <a:latin typeface="Arial"/>
              </a:rPr>
              <a:t>Расчетные контракты на поставочные контракты на нефтепродукты</a:t>
            </a:r>
            <a:endParaRPr lang="ru-RU" sz="82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46915F-1948-4004-B54A-B34993714192}"/>
              </a:ext>
            </a:extLst>
          </p:cNvPr>
          <p:cNvSpPr/>
          <p:nvPr/>
        </p:nvSpPr>
        <p:spPr>
          <a:xfrm>
            <a:off x="6450231" y="1149549"/>
            <a:ext cx="1998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4">
              <a:defRPr/>
            </a:pPr>
            <a:r>
              <a:rPr lang="ru-RU" sz="900" dirty="0">
                <a:latin typeface="Arial"/>
              </a:rPr>
              <a:t>Поставочные контракты</a:t>
            </a:r>
            <a:br>
              <a:rPr lang="ru-RU" sz="900" dirty="0">
                <a:latin typeface="Arial"/>
              </a:rPr>
            </a:br>
            <a:r>
              <a:rPr lang="ru-RU" sz="900" dirty="0">
                <a:latin typeface="Arial"/>
              </a:rPr>
              <a:t>на нефтепродукты</a:t>
            </a:r>
            <a:endParaRPr lang="ru-RU" sz="1200" dirty="0">
              <a:solidFill>
                <a:srgbClr val="00AEF0"/>
              </a:solidFill>
              <a:latin typeface="Arial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1731C61-D411-48BD-BC49-B318F5972A6D}"/>
              </a:ext>
            </a:extLst>
          </p:cNvPr>
          <p:cNvSpPr/>
          <p:nvPr/>
        </p:nvSpPr>
        <p:spPr>
          <a:xfrm>
            <a:off x="6450230" y="2363130"/>
            <a:ext cx="25316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4"/>
            <a:r>
              <a:rPr lang="ru-RU" sz="900" dirty="0">
                <a:latin typeface="Arial"/>
              </a:rPr>
              <a:t>Поставочные контракты на экспортное дизельное топливо с поставкой</a:t>
            </a:r>
            <a:br>
              <a:rPr lang="ru-RU" sz="900" dirty="0">
                <a:latin typeface="Arial"/>
              </a:rPr>
            </a:br>
            <a:r>
              <a:rPr lang="ru-RU" sz="900" dirty="0">
                <a:latin typeface="Arial"/>
              </a:rPr>
              <a:t>на условиях </a:t>
            </a:r>
            <a:r>
              <a:rPr lang="en-US" sz="900" dirty="0">
                <a:latin typeface="Arial"/>
              </a:rPr>
              <a:t>FOB </a:t>
            </a:r>
            <a:r>
              <a:rPr lang="ru-RU" sz="900" dirty="0">
                <a:latin typeface="Arial"/>
              </a:rPr>
              <a:t>Приморск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79201D8-093F-4245-8D43-4EB2B34F22CF}"/>
              </a:ext>
            </a:extLst>
          </p:cNvPr>
          <p:cNvSpPr/>
          <p:nvPr/>
        </p:nvSpPr>
        <p:spPr>
          <a:xfrm>
            <a:off x="6290052" y="1824737"/>
            <a:ext cx="136421" cy="1364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17013EA-4D95-441D-93AE-43EA0D11F1D4}"/>
              </a:ext>
            </a:extLst>
          </p:cNvPr>
          <p:cNvSpPr/>
          <p:nvPr/>
        </p:nvSpPr>
        <p:spPr>
          <a:xfrm>
            <a:off x="6284588" y="1223303"/>
            <a:ext cx="136421" cy="1357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404E70F-7B2A-44B2-A108-13BFC870A7C9}"/>
              </a:ext>
            </a:extLst>
          </p:cNvPr>
          <p:cNvSpPr/>
          <p:nvPr/>
        </p:nvSpPr>
        <p:spPr>
          <a:xfrm>
            <a:off x="6284588" y="2427502"/>
            <a:ext cx="136421" cy="1364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E775B970-D9F6-4AF2-92BA-4B0DD5AA40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6390" y="3223335"/>
          <a:ext cx="5003205" cy="159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49C56A4-6E24-4DB9-8BCD-2D26BC5A502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18170" y="2949073"/>
          <a:ext cx="2735320" cy="192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">
            <a:extLst>
              <a:ext uri="{FF2B5EF4-FFF2-40B4-BE49-F238E27FC236}">
                <a16:creationId xmlns:a16="http://schemas.microsoft.com/office/drawing/2014/main" id="{D666CC88-CCAE-4831-954B-A0BAFFEB5C2A}"/>
              </a:ext>
            </a:extLst>
          </p:cNvPr>
          <p:cNvSpPr txBox="1"/>
          <p:nvPr/>
        </p:nvSpPr>
        <p:spPr>
          <a:xfrm>
            <a:off x="7174793" y="3775801"/>
            <a:ext cx="719424" cy="2727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/>
              <a:t>202</a:t>
            </a:r>
            <a:r>
              <a:rPr lang="ru-RU" sz="1800" b="1" dirty="0"/>
              <a:t>1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666CC88-CCAE-4831-954B-A0BAFFEB5C2A}"/>
              </a:ext>
            </a:extLst>
          </p:cNvPr>
          <p:cNvSpPr txBox="1"/>
          <p:nvPr/>
        </p:nvSpPr>
        <p:spPr>
          <a:xfrm>
            <a:off x="895545" y="2955997"/>
            <a:ext cx="2144009" cy="2727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accent1"/>
                </a:solidFill>
              </a:rPr>
              <a:t>ОБЪЁМ ТОРГОВ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C95652F-99C7-456A-A577-C5214F75AD7F}"/>
              </a:ext>
            </a:extLst>
          </p:cNvPr>
          <p:cNvSpPr/>
          <p:nvPr/>
        </p:nvSpPr>
        <p:spPr>
          <a:xfrm>
            <a:off x="895545" y="4828379"/>
            <a:ext cx="2039373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предоставлены на 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30.09.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A048D3-2D44-461C-8CF3-EDAF65C9F54F}"/>
              </a:ext>
            </a:extLst>
          </p:cNvPr>
          <p:cNvSpPr/>
          <p:nvPr/>
        </p:nvSpPr>
        <p:spPr>
          <a:xfrm>
            <a:off x="895545" y="1149786"/>
            <a:ext cx="519252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ru-RU" sz="1200" b="1" dirty="0">
                <a:solidFill>
                  <a:schemeClr val="accent1"/>
                </a:solidFill>
              </a:rPr>
              <a:t>СРОЧНЫЙ РЫНОК СПбМТСБ – это:</a:t>
            </a:r>
          </a:p>
          <a:p>
            <a:pPr marL="450850" lvl="0" indent="-285750">
              <a:spcBef>
                <a:spcPts val="300"/>
              </a:spcBef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</a:rPr>
              <a:t>Управление ценовым риском и возможность долгосрочного планирования своей закупочно-сбытовой деятельности (до 12 месяцев вперед).</a:t>
            </a:r>
          </a:p>
          <a:p>
            <a:pPr marL="450850" lvl="0" indent="-285750">
              <a:spcBef>
                <a:spcPts val="300"/>
              </a:spcBef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</a:rPr>
              <a:t>Все основные виды нефтепродуктов – бензины, дизель, СУГ, КГС.</a:t>
            </a:r>
          </a:p>
          <a:p>
            <a:pPr marL="450850" lvl="0" indent="-285750">
              <a:spcBef>
                <a:spcPts val="300"/>
              </a:spcBef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Доступ к торгам для всех желающих: от юридических (напрямую или через брокера) до физических лиц и ИП (через брокера);</a:t>
            </a:r>
          </a:p>
          <a:p>
            <a:pPr marL="450850" lvl="0" indent="-285750">
              <a:spcBef>
                <a:spcPts val="300"/>
              </a:spcBef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Ежедневные торги.</a:t>
            </a:r>
          </a:p>
          <a:p>
            <a:pPr marL="450850" lvl="0" indent="-285750">
              <a:spcBef>
                <a:spcPts val="300"/>
              </a:spcBef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Одна сторона по всем срочным контрактам – НКО ЦК РДК.</a:t>
            </a:r>
          </a:p>
          <a:p>
            <a:pPr marL="450850" lvl="0" indent="-285750">
              <a:spcBef>
                <a:spcPts val="300"/>
              </a:spcBef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Финансовый рычаг.</a:t>
            </a:r>
          </a:p>
        </p:txBody>
      </p:sp>
    </p:spTree>
    <p:extLst>
      <p:ext uri="{BB962C8B-B14F-4D97-AF65-F5344CB8AC3E}">
        <p14:creationId xmlns:p14="http://schemas.microsoft.com/office/powerpoint/2010/main" val="423198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C94270-C262-44A1-B659-D784F996C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06" b="17422"/>
          <a:stretch/>
        </p:blipFill>
        <p:spPr>
          <a:xfrm>
            <a:off x="4608699" y="2214439"/>
            <a:ext cx="4537564" cy="292906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7891DB-F4AF-4A84-A3E9-C53B3137B786}"/>
              </a:ext>
            </a:extLst>
          </p:cNvPr>
          <p:cNvSpPr/>
          <p:nvPr/>
        </p:nvSpPr>
        <p:spPr>
          <a:xfrm>
            <a:off x="6363146" y="2387179"/>
            <a:ext cx="238634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Российское экспортное дизельное топливо Евро-5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Российская экспортная нефть сорта Юралс</a:t>
            </a:r>
            <a:endParaRPr lang="ru-RU" sz="1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4B050F09-C3AD-4E6E-A29B-90364F170D18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004874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Срочный рынок.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Линейка срочных контрактов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D131BCF-A5D7-40C0-B1C8-A5306FBF1EE1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401582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5BCC23-43A6-4C90-9CF6-BC2F4971B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0" y="278386"/>
            <a:ext cx="196332" cy="19706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3852C68-83A3-4427-9DD8-67558EA22F90}"/>
              </a:ext>
            </a:extLst>
          </p:cNvPr>
          <p:cNvSpPr/>
          <p:nvPr/>
        </p:nvSpPr>
        <p:spPr>
          <a:xfrm>
            <a:off x="3530665" y="2387179"/>
            <a:ext cx="25367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Аи-92, Аи-95, ДТЛ / Запад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СУГ ПБА / Сургут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КГС / Новый Уренгой и Обская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2045E7-DC21-4A50-B223-5010AA559B73}"/>
              </a:ext>
            </a:extLst>
          </p:cNvPr>
          <p:cNvSpPr/>
          <p:nvPr/>
        </p:nvSpPr>
        <p:spPr>
          <a:xfrm>
            <a:off x="895545" y="2387179"/>
            <a:ext cx="218102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Аи-92, Аи-95, ДТЛ / Запад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Аи-92, ДТЛ / Восток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СУГ ПБА / Сургут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КГС / Новый Уренгой и Обская</a:t>
            </a:r>
            <a:endParaRPr lang="ru-RU" sz="900" dirty="0">
              <a:solidFill>
                <a:schemeClr val="accent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C46075-2592-4A70-AD3C-A5CE028C9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552" y="1209678"/>
            <a:ext cx="519299" cy="3518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69D2A57-FAFF-40C0-9DFB-6B475E375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08" y="1209678"/>
            <a:ext cx="598512" cy="4075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5F18AE-BA0A-4913-AB6A-47C06426B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013" y="1209678"/>
            <a:ext cx="1080132" cy="3518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52E4D2B-47FA-4FAA-91FF-AE8D2E401CFC}"/>
              </a:ext>
            </a:extLst>
          </p:cNvPr>
          <p:cNvSpPr txBox="1"/>
          <p:nvPr/>
        </p:nvSpPr>
        <p:spPr>
          <a:xfrm>
            <a:off x="3530665" y="1686716"/>
            <a:ext cx="2673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AEF0"/>
                </a:solidFill>
              </a:rPr>
              <a:t>РАСЧЕТНЫЕ ФЬЮЧЕРСЫ</a:t>
            </a:r>
            <a:br>
              <a:rPr lang="ru-RU" sz="1200" b="1" dirty="0">
                <a:solidFill>
                  <a:srgbClr val="00AEF0"/>
                </a:solidFill>
              </a:rPr>
            </a:br>
            <a:r>
              <a:rPr lang="ru-RU" sz="1200" b="1" dirty="0">
                <a:solidFill>
                  <a:srgbClr val="00AEF0"/>
                </a:solidFill>
              </a:rPr>
              <a:t>НА ПОСТАВОЧНЫЕ ФЬЮЧЕРСЫ </a:t>
            </a:r>
            <a:r>
              <a:rPr lang="ru-RU" sz="1200" dirty="0">
                <a:solidFill>
                  <a:srgbClr val="00AEF0"/>
                </a:solidFill>
              </a:rPr>
              <a:t>на нефтепродукты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FD0376-FDAB-4DA1-BE55-295584477863}"/>
              </a:ext>
            </a:extLst>
          </p:cNvPr>
          <p:cNvSpPr txBox="1"/>
          <p:nvPr/>
        </p:nvSpPr>
        <p:spPr>
          <a:xfrm>
            <a:off x="893282" y="1686716"/>
            <a:ext cx="2510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AEF0"/>
                </a:solidFill>
              </a:rPr>
              <a:t>ПОСТАВОЧНЫЕ ФЬЮЧЕРСЫ</a:t>
            </a:r>
            <a:br>
              <a:rPr lang="ru-RU" sz="1200" b="1" dirty="0">
                <a:solidFill>
                  <a:srgbClr val="00AEF0"/>
                </a:solidFill>
              </a:rPr>
            </a:br>
            <a:r>
              <a:rPr lang="ru-RU" sz="1200" dirty="0">
                <a:solidFill>
                  <a:srgbClr val="00AEF0"/>
                </a:solidFill>
              </a:rPr>
              <a:t>на нефтепродукты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013C4E-98A1-486B-8916-5191D4CD02D3}"/>
              </a:ext>
            </a:extLst>
          </p:cNvPr>
          <p:cNvSpPr txBox="1"/>
          <p:nvPr/>
        </p:nvSpPr>
        <p:spPr>
          <a:xfrm>
            <a:off x="6363146" y="1686716"/>
            <a:ext cx="1746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AEF0"/>
                </a:solidFill>
              </a:rPr>
              <a:t>ЭКСПОРТНЫЕ</a:t>
            </a:r>
            <a:br>
              <a:rPr lang="ru-RU" sz="1200" b="1" dirty="0">
                <a:solidFill>
                  <a:srgbClr val="00AEF0"/>
                </a:solidFill>
              </a:rPr>
            </a:br>
            <a:r>
              <a:rPr lang="ru-RU" sz="1200" b="1" dirty="0">
                <a:solidFill>
                  <a:srgbClr val="00AEF0"/>
                </a:solidFill>
              </a:rPr>
              <a:t>ФЬЮЧЕРСЫ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6F1E51C-41E8-422F-966C-83E888DFC6FD}"/>
              </a:ext>
            </a:extLst>
          </p:cNvPr>
          <p:cNvSpPr/>
          <p:nvPr/>
        </p:nvSpPr>
        <p:spPr>
          <a:xfrm>
            <a:off x="895545" y="3264613"/>
            <a:ext cx="226968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b="1" dirty="0"/>
              <a:t>Поставка: </a:t>
            </a:r>
            <a:r>
              <a:rPr lang="ru-RU" sz="900" dirty="0"/>
              <a:t>на любую ж/д станцию РФ</a:t>
            </a:r>
          </a:p>
          <a:p>
            <a:pPr>
              <a:spcAft>
                <a:spcPts val="600"/>
              </a:spcAft>
            </a:pPr>
            <a:r>
              <a:rPr lang="ru-RU" sz="900" b="1" dirty="0"/>
              <a:t>Тариф транспортировки: </a:t>
            </a:r>
            <a:r>
              <a:rPr lang="ru-RU" sz="900" dirty="0"/>
              <a:t>от базовой точки ценообразования (</a:t>
            </a:r>
            <a:r>
              <a:rPr lang="ru-RU" sz="900" dirty="0" err="1"/>
              <a:t>Аллагуват</a:t>
            </a:r>
            <a:r>
              <a:rPr lang="ru-RU" sz="900" dirty="0"/>
              <a:t>, Комбинатская, Сургут, Новый Уренгой</a:t>
            </a:r>
            <a:r>
              <a:rPr lang="en-US" sz="900" dirty="0"/>
              <a:t>,</a:t>
            </a:r>
            <a:r>
              <a:rPr lang="ru-RU" sz="900" dirty="0"/>
              <a:t>Обская)</a:t>
            </a:r>
          </a:p>
          <a:p>
            <a:pPr>
              <a:spcAft>
                <a:spcPts val="600"/>
              </a:spcAft>
            </a:pPr>
            <a:r>
              <a:rPr lang="ru-RU" sz="900" b="1" dirty="0"/>
              <a:t>Лот: </a:t>
            </a:r>
            <a:r>
              <a:rPr lang="ru-RU" sz="900" dirty="0"/>
              <a:t>вагонная норма</a:t>
            </a:r>
          </a:p>
          <a:p>
            <a:pPr>
              <a:spcAft>
                <a:spcPts val="600"/>
              </a:spcAft>
            </a:pPr>
            <a:r>
              <a:rPr lang="ru-RU" sz="900" b="1" dirty="0"/>
              <a:t>Котировка: </a:t>
            </a:r>
            <a:r>
              <a:rPr lang="ru-RU" sz="900" dirty="0"/>
              <a:t>рублей РФ за тонну</a:t>
            </a:r>
          </a:p>
          <a:p>
            <a:r>
              <a:rPr lang="ru-RU" sz="900" dirty="0">
                <a:solidFill>
                  <a:schemeClr val="accent1"/>
                </a:solidFill>
              </a:rPr>
              <a:t>Контракты с исполнением в любой месяц до 1 года вперед.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8F037DD-C74B-4095-933D-5345C8E427CB}"/>
              </a:ext>
            </a:extLst>
          </p:cNvPr>
          <p:cNvSpPr/>
          <p:nvPr/>
        </p:nvSpPr>
        <p:spPr>
          <a:xfrm>
            <a:off x="3530665" y="3264613"/>
            <a:ext cx="2536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b="1" dirty="0"/>
              <a:t>Поставка: </a:t>
            </a:r>
            <a:r>
              <a:rPr lang="ru-RU" sz="900" dirty="0"/>
              <a:t>отсутствует, финансовый расчёт</a:t>
            </a:r>
          </a:p>
          <a:p>
            <a:pPr>
              <a:spcAft>
                <a:spcPts val="600"/>
              </a:spcAft>
            </a:pPr>
            <a:r>
              <a:rPr lang="ru-RU" sz="900" b="1" dirty="0"/>
              <a:t>Лот: </a:t>
            </a:r>
            <a:r>
              <a:rPr lang="ru-RU" sz="900" dirty="0"/>
              <a:t>1 тонна</a:t>
            </a:r>
          </a:p>
          <a:p>
            <a:pPr>
              <a:spcAft>
                <a:spcPts val="600"/>
              </a:spcAft>
            </a:pPr>
            <a:r>
              <a:rPr lang="ru-RU" sz="900" b="1" dirty="0"/>
              <a:t>Котировка: </a:t>
            </a:r>
            <a:r>
              <a:rPr lang="ru-RU" sz="900" dirty="0"/>
              <a:t>рублей РФ за тонну</a:t>
            </a:r>
          </a:p>
          <a:p>
            <a:r>
              <a:rPr lang="ru-RU" sz="900" dirty="0">
                <a:solidFill>
                  <a:schemeClr val="accent1"/>
                </a:solidFill>
              </a:rPr>
              <a:t>Контракты с исполнением в любой месяц до 1 года вперед.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57D2990-DA69-458E-B657-7DCF54D23F30}"/>
              </a:ext>
            </a:extLst>
          </p:cNvPr>
          <p:cNvSpPr/>
          <p:nvPr/>
        </p:nvSpPr>
        <p:spPr>
          <a:xfrm>
            <a:off x="6363146" y="3264613"/>
            <a:ext cx="242263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b="1" dirty="0"/>
              <a:t>Поставка: </a:t>
            </a:r>
            <a:r>
              <a:rPr lang="en-US" sz="900" dirty="0"/>
              <a:t>FOB </a:t>
            </a:r>
            <a:r>
              <a:rPr lang="ru-RU" sz="900" dirty="0"/>
              <a:t>Приморск</a:t>
            </a:r>
          </a:p>
          <a:p>
            <a:pPr>
              <a:spcAft>
                <a:spcPts val="600"/>
              </a:spcAft>
            </a:pPr>
            <a:r>
              <a:rPr lang="ru-RU" sz="900" b="1" dirty="0"/>
              <a:t>Лот: </a:t>
            </a:r>
            <a:r>
              <a:rPr lang="ru-RU" sz="900" dirty="0"/>
              <a:t>100 тонн (ДТ), 1 000 баррелей (Нефть)</a:t>
            </a:r>
          </a:p>
          <a:p>
            <a:pPr>
              <a:spcAft>
                <a:spcPts val="600"/>
              </a:spcAft>
            </a:pPr>
            <a:r>
              <a:rPr lang="ru-RU" sz="900" b="1" dirty="0"/>
              <a:t>Поставочная партия: </a:t>
            </a:r>
            <a:r>
              <a:rPr lang="ru-RU" sz="900" dirty="0"/>
              <a:t>30 000 тонн (ДТ), 720 000 баррелей (Нефть)</a:t>
            </a:r>
          </a:p>
          <a:p>
            <a:pPr>
              <a:spcAft>
                <a:spcPts val="600"/>
              </a:spcAft>
            </a:pPr>
            <a:r>
              <a:rPr lang="ru-RU" sz="900" b="1" dirty="0"/>
              <a:t>Котировка: </a:t>
            </a:r>
            <a:r>
              <a:rPr lang="ru-RU" sz="900" dirty="0"/>
              <a:t>доллары США за тонну (ДТ), доллары США за баррель (Нефть)</a:t>
            </a:r>
          </a:p>
          <a:p>
            <a:pPr>
              <a:buClr>
                <a:schemeClr val="accent1"/>
              </a:buClr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2040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7B97375-3688-475B-8893-AF1E700ABD79}"/>
              </a:ext>
            </a:extLst>
          </p:cNvPr>
          <p:cNvSpPr/>
          <p:nvPr/>
        </p:nvSpPr>
        <p:spPr>
          <a:xfrm>
            <a:off x="1043651" y="4033851"/>
            <a:ext cx="1986845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834329"/>
                </a:solidFill>
              </a:rPr>
              <a:t>Нефтепродукты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9F84788-6613-4EE1-BA7A-9592F2922712}"/>
              </a:ext>
            </a:extLst>
          </p:cNvPr>
          <p:cNvSpPr/>
          <p:nvPr/>
        </p:nvSpPr>
        <p:spPr>
          <a:xfrm>
            <a:off x="5696438" y="4032639"/>
            <a:ext cx="1915168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D67E29"/>
                </a:solidFill>
              </a:rPr>
              <a:t>Уголь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434B6E1-624A-4AD3-8B5B-6FCE89E9218E}"/>
              </a:ext>
            </a:extLst>
          </p:cNvPr>
          <p:cNvSpPr/>
          <p:nvPr/>
        </p:nvSpPr>
        <p:spPr>
          <a:xfrm>
            <a:off x="4109775" y="4026657"/>
            <a:ext cx="1915168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/>
              <a:t>Нефть сырая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6E906BC-4AEA-44AC-AC82-40BE3FB1E203}"/>
              </a:ext>
            </a:extLst>
          </p:cNvPr>
          <p:cNvSpPr/>
          <p:nvPr/>
        </p:nvSpPr>
        <p:spPr>
          <a:xfrm>
            <a:off x="2572953" y="4033080"/>
            <a:ext cx="1915168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234F7E"/>
                </a:solidFill>
              </a:rPr>
              <a:t>Газ природный</a:t>
            </a:r>
          </a:p>
        </p:txBody>
      </p:sp>
      <p:sp>
        <p:nvSpPr>
          <p:cNvPr id="18" name="Название 1">
            <a:extLst>
              <a:ext uri="{FF2B5EF4-FFF2-40B4-BE49-F238E27FC236}">
                <a16:creationId xmlns:a16="http://schemas.microsoft.com/office/drawing/2014/main" id="{E7E3BF8A-E365-4667-B473-4DF51935E261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Индексы СПбМТСБ</a:t>
            </a:r>
            <a:endParaRPr lang="ru-RU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526D8BA-B704-46E1-B0E7-9DA40BBC3AFF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1673347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C71508-5702-4341-9AEE-8845A25C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31" y="278386"/>
            <a:ext cx="203252" cy="1957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5494C-A856-4640-A4D7-2701D90C6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99" y="3504715"/>
            <a:ext cx="451977" cy="4526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22C102-CC58-44E3-BA8C-0BABC2B92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355" y="3504714"/>
            <a:ext cx="451978" cy="452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3F238C-6BFB-4382-A989-BD0990442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351" y="3504713"/>
            <a:ext cx="451978" cy="452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E20D8C-246C-41A7-A4FD-12E6AC01D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526" y="3504712"/>
            <a:ext cx="451978" cy="452628"/>
          </a:xfrm>
          <a:prstGeom prst="rect">
            <a:avLst/>
          </a:prstGeom>
        </p:spPr>
      </p:pic>
      <p:sp>
        <p:nvSpPr>
          <p:cNvPr id="16" name="Текст 25">
            <a:extLst>
              <a:ext uri="{FF2B5EF4-FFF2-40B4-BE49-F238E27FC236}">
                <a16:creationId xmlns:a16="http://schemas.microsoft.com/office/drawing/2014/main" id="{3F8C174F-68B8-427E-9080-210F984A5A64}"/>
              </a:ext>
            </a:extLst>
          </p:cNvPr>
          <p:cNvSpPr txBox="1">
            <a:spLocks/>
          </p:cNvSpPr>
          <p:nvPr/>
        </p:nvSpPr>
        <p:spPr>
          <a:xfrm>
            <a:off x="882492" y="1110100"/>
            <a:ext cx="8002265" cy="2197948"/>
          </a:xfrm>
          <a:prstGeom prst="rect">
            <a:avLst/>
          </a:prstGeom>
        </p:spPr>
        <p:txBody>
          <a:bodyPr lIns="91414" tIns="45707" rIns="91414" bIns="45707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Рассчитываются на основе </a:t>
            </a:r>
            <a:r>
              <a:rPr lang="ru-RU" sz="1100" b="1" dirty="0">
                <a:solidFill>
                  <a:schemeClr val="accent1"/>
                </a:solidFill>
              </a:rPr>
              <a:t>реальных договоров </a:t>
            </a:r>
            <a:r>
              <a:rPr lang="ru-RU" sz="1100" dirty="0"/>
              <a:t>(биржевых и внебиржевых);</a:t>
            </a:r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Биржевые индексы рассчитываются </a:t>
            </a:r>
            <a:r>
              <a:rPr lang="ru-RU" sz="1100" b="1" dirty="0">
                <a:solidFill>
                  <a:schemeClr val="accent1"/>
                </a:solidFill>
              </a:rPr>
              <a:t>в режиме онлайн</a:t>
            </a:r>
            <a:r>
              <a:rPr lang="ru-RU" sz="1100" b="1" dirty="0">
                <a:solidFill>
                  <a:srgbClr val="007394"/>
                </a:solidFill>
              </a:rPr>
              <a:t> </a:t>
            </a:r>
            <a:r>
              <a:rPr lang="ru-RU" sz="1100" dirty="0"/>
              <a:t>каждый торговый день;</a:t>
            </a:r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Значения всех индексов за всю историю расчета </a:t>
            </a:r>
            <a:r>
              <a:rPr lang="ru-RU" sz="1100" b="1" dirty="0">
                <a:solidFill>
                  <a:schemeClr val="accent1"/>
                </a:solidFill>
              </a:rPr>
              <a:t>доступны бесплатно на официальном сайте</a:t>
            </a:r>
            <a:r>
              <a:rPr lang="ru-RU" sz="1100" dirty="0">
                <a:solidFill>
                  <a:srgbClr val="007394"/>
                </a:solidFill>
              </a:rPr>
              <a:t/>
            </a:r>
            <a:br>
              <a:rPr lang="ru-RU" sz="1100" dirty="0">
                <a:solidFill>
                  <a:srgbClr val="007394"/>
                </a:solidFill>
              </a:rPr>
            </a:br>
            <a:r>
              <a:rPr lang="ru-RU" sz="1100" dirty="0"/>
              <a:t>АО «СПбМТСБ» в сети Интернет;</a:t>
            </a:r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Методики расчета публикуются в открытом доступе,</a:t>
            </a:r>
            <a:r>
              <a:rPr lang="ru-RU" sz="1100" dirty="0">
                <a:solidFill>
                  <a:schemeClr val="accent1"/>
                </a:solidFill>
              </a:rPr>
              <a:t> </a:t>
            </a:r>
            <a:r>
              <a:rPr lang="ru-RU" sz="1100" dirty="0"/>
              <a:t>что делает способы расчета индексов прозрачными</a:t>
            </a:r>
            <a:br>
              <a:rPr lang="ru-RU" sz="1100" dirty="0"/>
            </a:br>
            <a:r>
              <a:rPr lang="ru-RU" sz="1100" dirty="0"/>
              <a:t>и верифицируемыми.</a:t>
            </a:r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Общие подходы к расчету позволяют </a:t>
            </a: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сравнивать биржевую</a:t>
            </a:r>
            <a:r>
              <a:rPr lang="en-US" sz="1100" b="1" dirty="0">
                <a:solidFill>
                  <a:schemeClr val="accent1"/>
                </a:solidFill>
                <a:cs typeface="Arial" panose="020B0604020202020204" pitchFamily="34" charset="0"/>
              </a:rPr>
              <a:t>,</a:t>
            </a: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 внебиржевую </a:t>
            </a:r>
            <a:r>
              <a:rPr lang="en-US" sz="11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и приведенную (</a:t>
            </a:r>
            <a:r>
              <a:rPr lang="en-US" sz="1100" b="1" dirty="0">
                <a:solidFill>
                  <a:schemeClr val="accent1"/>
                </a:solidFill>
                <a:cs typeface="Arial" panose="020B0604020202020204" pitchFamily="34" charset="0"/>
              </a:rPr>
              <a:t>netback) </a:t>
            </a: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цену;</a:t>
            </a:r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Биржевые и внебиржевые индексы и индексы </a:t>
            </a:r>
            <a:r>
              <a:rPr lang="en-US" sz="1100" dirty="0"/>
              <a:t>netback</a:t>
            </a:r>
            <a:r>
              <a:rPr lang="ru-RU" sz="1100" dirty="0"/>
              <a:t> – </a:t>
            </a:r>
            <a:r>
              <a:rPr lang="ru-RU" sz="1100" b="1" dirty="0">
                <a:solidFill>
                  <a:schemeClr val="accent1"/>
                </a:solidFill>
              </a:rPr>
              <a:t>это удобный инструмент </a:t>
            </a:r>
            <a:r>
              <a:rPr lang="ru-RU" sz="1100" dirty="0"/>
              <a:t>для анализа ценовой ситуации</a:t>
            </a:r>
            <a:br>
              <a:rPr lang="ru-RU" sz="1100" dirty="0"/>
            </a:br>
            <a:r>
              <a:rPr lang="ru-RU" sz="1100" dirty="0"/>
              <a:t>на товарных рынках.</a:t>
            </a:r>
          </a:p>
        </p:txBody>
      </p:sp>
    </p:spTree>
    <p:extLst>
      <p:ext uri="{BB962C8B-B14F-4D97-AF65-F5344CB8AC3E}">
        <p14:creationId xmlns:p14="http://schemas.microsoft.com/office/powerpoint/2010/main" val="427190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D7485D75-543A-4620-A07F-69CDEE67A708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внебиржевых договоров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C384A08-F576-4811-9C9E-6C4AE56DE3BB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008811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6655E6-ABAF-4BEF-981B-ADEA9B87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42" y="278386"/>
            <a:ext cx="187858" cy="19570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8E20AC8-92E9-4AE3-880B-179D27FD34EB}"/>
              </a:ext>
            </a:extLst>
          </p:cNvPr>
          <p:cNvSpPr/>
          <p:nvPr/>
        </p:nvSpPr>
        <p:spPr>
          <a:xfrm>
            <a:off x="895545" y="1115043"/>
            <a:ext cx="7821033" cy="273610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ru-RU" sz="1100" b="1" dirty="0">
                <a:solidFill>
                  <a:prstClr val="black"/>
                </a:solidFill>
                <a:cs typeface="Arial" panose="020B0604020202020204" pitchFamily="34" charset="0"/>
              </a:rPr>
              <a:t>В соответствии Постановлением Правительства Российской Федерации </a:t>
            </a: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от 23.07.2013 № 623 </a:t>
            </a:r>
            <a:b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«Об утверждении Положения о предоставлении информации о заключенных сторонами не на организованных торгах договорах, обязательства по которым предусматривают переход прав собственности на товар, допущенный к организованным торгам, а также о ведении реестра таких договоров и предоставлении информации из указанного реестра» (с последующими  изменениями и дополнениями) </a:t>
            </a:r>
            <a:r>
              <a:rPr lang="ru-RU" sz="1100" b="1" dirty="0" err="1">
                <a:solidFill>
                  <a:prstClr val="black"/>
                </a:solidFill>
                <a:cs typeface="Arial" panose="020B0604020202020204" pitchFamily="34" charset="0"/>
              </a:rPr>
              <a:t>СПбМТСБ</a:t>
            </a:r>
            <a:r>
              <a:rPr lang="ru-RU" sz="1100" b="1" dirty="0">
                <a:solidFill>
                  <a:prstClr val="black"/>
                </a:solidFill>
                <a:cs typeface="Arial" panose="020B0604020202020204" pitchFamily="34" charset="0"/>
              </a:rPr>
              <a:t> осуществляет регистрацию внебиржевых договоров</a:t>
            </a: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, предусматривающих переход права собственности на следующие товары:</a:t>
            </a:r>
          </a:p>
          <a:p>
            <a:pPr marL="285659" indent="-285659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нефтепродукты</a:t>
            </a:r>
            <a:r>
              <a:rPr lang="ru-RU" sz="1050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marL="285659" indent="-285659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нефть сырая</a:t>
            </a:r>
            <a:r>
              <a:rPr lang="ru-RU" sz="1050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marL="285659" indent="-285659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угли коксующиеся, каменные, бурые и антрацит</a:t>
            </a:r>
            <a:r>
              <a:rPr lang="ru-RU" sz="1050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marL="285659" indent="-285659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пшеница 3-го и 4-го класса;</a:t>
            </a:r>
            <a:endParaRPr lang="ru-RU" sz="10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659" indent="-285659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газ природный, поставляемый на внутренний рынок; </a:t>
            </a:r>
          </a:p>
          <a:p>
            <a:pPr marL="285659" indent="-285659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сжиженные углеводородные газы;</a:t>
            </a:r>
          </a:p>
          <a:p>
            <a:pPr marL="285659" indent="-285659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лесоматериалы круглые*;</a:t>
            </a:r>
          </a:p>
          <a:p>
            <a:pPr marL="285659" indent="-285659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битум нефтяной*.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A78C33-971B-4AC6-ACF6-045B3EC2F6F7}"/>
              </a:ext>
            </a:extLst>
          </p:cNvPr>
          <p:cNvSpPr txBox="1"/>
          <p:nvPr/>
        </p:nvSpPr>
        <p:spPr>
          <a:xfrm>
            <a:off x="5844281" y="2693839"/>
            <a:ext cx="2726576" cy="1138747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defTabSz="914108">
              <a:defRPr/>
            </a:pPr>
            <a:r>
              <a:rPr lang="en-US" sz="2800" b="1" kern="0" dirty="0">
                <a:solidFill>
                  <a:schemeClr val="accent5"/>
                </a:solidFill>
              </a:rPr>
              <a:t>340+</a:t>
            </a:r>
            <a:endParaRPr lang="ru-RU" sz="2800" b="1" kern="0" dirty="0">
              <a:solidFill>
                <a:schemeClr val="accent5"/>
              </a:solidFill>
            </a:endParaRPr>
          </a:p>
          <a:p>
            <a:pPr defTabSz="914108">
              <a:defRPr/>
            </a:pPr>
            <a:r>
              <a:rPr lang="ru-RU" sz="1000" b="1" kern="0" dirty="0">
                <a:solidFill>
                  <a:schemeClr val="accent5"/>
                </a:solidFill>
              </a:rPr>
              <a:t>КОМПАНИЙ </a:t>
            </a:r>
          </a:p>
          <a:p>
            <a:pPr defTabSz="914108">
              <a:defRPr/>
            </a:pPr>
            <a:r>
              <a:rPr lang="ru-RU" sz="1000" kern="0" dirty="0">
                <a:solidFill>
                  <a:schemeClr val="accent5"/>
                </a:solidFill>
              </a:rPr>
              <a:t>РЕГИСТРИРОВАЛИ</a:t>
            </a:r>
            <a:br>
              <a:rPr lang="ru-RU" sz="1000" kern="0" dirty="0">
                <a:solidFill>
                  <a:schemeClr val="accent5"/>
                </a:solidFill>
              </a:rPr>
            </a:br>
            <a:r>
              <a:rPr lang="ru-RU" sz="1000" kern="0" dirty="0">
                <a:solidFill>
                  <a:schemeClr val="accent5"/>
                </a:solidFill>
              </a:rPr>
              <a:t>ВНЕБИРЖЕВЫЕ ДОГОВОРЫ</a:t>
            </a:r>
            <a:br>
              <a:rPr lang="ru-RU" sz="1000" kern="0" dirty="0">
                <a:solidFill>
                  <a:schemeClr val="accent5"/>
                </a:solidFill>
              </a:rPr>
            </a:br>
            <a:r>
              <a:rPr lang="ru-RU" sz="1000" kern="0" dirty="0">
                <a:solidFill>
                  <a:schemeClr val="accent5"/>
                </a:solidFill>
              </a:rPr>
              <a:t>на СПбМТСБ в 2020 году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544902-3C4C-4B0D-9025-DB710C9CD46F}"/>
              </a:ext>
            </a:extLst>
          </p:cNvPr>
          <p:cNvSpPr/>
          <p:nvPr/>
        </p:nvSpPr>
        <p:spPr>
          <a:xfrm>
            <a:off x="895546" y="4835976"/>
            <a:ext cx="7144868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Начало регистрации внебиржевых договоров с указанными товарами – 05.08.2021</a:t>
            </a:r>
          </a:p>
        </p:txBody>
      </p:sp>
    </p:spTree>
    <p:extLst>
      <p:ext uri="{BB962C8B-B14F-4D97-AF65-F5344CB8AC3E}">
        <p14:creationId xmlns:p14="http://schemas.microsoft.com/office/powerpoint/2010/main" val="133723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292621-F770-4172-A88B-622405487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24" y="3704886"/>
            <a:ext cx="383483" cy="37739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876B507-95B3-496A-9F2E-60962DEAC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78" y="3704460"/>
            <a:ext cx="405808" cy="3782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4A1EA67-1A7B-46CC-AF89-D6EB7B9975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83" y="3704025"/>
            <a:ext cx="335106" cy="37912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42"/>
            <a:fld id="{2066355A-084C-D24E-9AD2-7E4FC41EA627}" type="slidenum">
              <a:rPr lang="en-US">
                <a:solidFill>
                  <a:srgbClr val="FFFFFF"/>
                </a:solidFill>
              </a:rPr>
              <a:pPr defTabSz="457042"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D65DF-A005-4CC3-A48E-27B854D6693C}"/>
              </a:ext>
            </a:extLst>
          </p:cNvPr>
          <p:cNvSpPr txBox="1"/>
          <p:nvPr/>
        </p:nvSpPr>
        <p:spPr>
          <a:xfrm>
            <a:off x="1366568" y="3640119"/>
            <a:ext cx="2239941" cy="23083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457042"/>
            <a:r>
              <a:rPr lang="ru-RU" sz="1050" b="1" dirty="0">
                <a:solidFill>
                  <a:prstClr val="black"/>
                </a:solidFill>
                <a:latin typeface="Arial"/>
              </a:rPr>
              <a:t>1. Нефть и нефтепродукты*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AD65DF-A005-4CC3-A48E-27B854D6693C}"/>
              </a:ext>
            </a:extLst>
          </p:cNvPr>
          <p:cNvSpPr txBox="1"/>
          <p:nvPr/>
        </p:nvSpPr>
        <p:spPr>
          <a:xfrm>
            <a:off x="3903679" y="3640119"/>
            <a:ext cx="1438083" cy="23083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457042"/>
            <a:r>
              <a:rPr lang="ru-RU" sz="1050" b="1" dirty="0">
                <a:solidFill>
                  <a:prstClr val="black"/>
                </a:solidFill>
                <a:latin typeface="Arial"/>
              </a:rPr>
              <a:t>2. Древесина</a:t>
            </a:r>
            <a:endParaRPr lang="ru-RU" sz="600" b="1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C206C6-F1F2-4E15-9F08-1A0769FA36BD}"/>
              </a:ext>
            </a:extLst>
          </p:cNvPr>
          <p:cNvSpPr/>
          <p:nvPr/>
        </p:nvSpPr>
        <p:spPr>
          <a:xfrm>
            <a:off x="1369834" y="3894157"/>
            <a:ext cx="18376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5" indent="-257165" defTabSz="457042"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АО «ЗАРУБЕЖНЕФТЬ» –</a:t>
            </a:r>
            <a:b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sz="825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38 </a:t>
            </a: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участников</a:t>
            </a:r>
          </a:p>
          <a:p>
            <a:pPr marL="257165" indent="-257165" defTabSz="457042"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ПАО «ТАТНЕФТЬ» –</a:t>
            </a:r>
            <a:b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sz="825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100 </a:t>
            </a: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15" name="Название 1">
            <a:extLst>
              <a:ext uri="{FF2B5EF4-FFF2-40B4-BE49-F238E27FC236}">
                <a16:creationId xmlns:a16="http://schemas.microsoft.com/office/drawing/2014/main" id="{69E2004F-5022-4D24-A555-12F0ACD9D338}"/>
              </a:ext>
            </a:extLst>
          </p:cNvPr>
          <p:cNvSpPr txBox="1">
            <a:spLocks/>
          </p:cNvSpPr>
          <p:nvPr/>
        </p:nvSpPr>
        <p:spPr>
          <a:xfrm>
            <a:off x="1231772" y="-20780"/>
            <a:ext cx="5075279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96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электронных торгов внебиржевого рынка</a:t>
            </a:r>
            <a:endParaRPr lang="ru-RU" sz="1100" dirty="0">
              <a:solidFill>
                <a:srgbClr val="A591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945A9EE-6127-462D-84EE-980F21523CF2}"/>
              </a:ext>
            </a:extLst>
          </p:cNvPr>
          <p:cNvCxnSpPr>
            <a:cxnSpLocks/>
          </p:cNvCxnSpPr>
          <p:nvPr/>
        </p:nvCxnSpPr>
        <p:spPr>
          <a:xfrm>
            <a:off x="1007010" y="568739"/>
            <a:ext cx="3898333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33FB9CD-14BD-4F93-AE47-1F744D1DD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010" y="278389"/>
            <a:ext cx="212776" cy="1957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3768" y="2390350"/>
            <a:ext cx="5215677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42">
              <a:spcAft>
                <a:spcPts val="200"/>
              </a:spcAft>
            </a:pPr>
            <a:r>
              <a:rPr lang="ru-RU" sz="1200" b="1" dirty="0">
                <a:solidFill>
                  <a:srgbClr val="00AEF0"/>
                </a:solidFill>
                <a:latin typeface="Arial"/>
                <a:cs typeface="Arial" panose="020B0604020202020204" pitchFamily="34" charset="0"/>
              </a:rPr>
              <a:t>СЭТ</a:t>
            </a:r>
            <a:r>
              <a:rPr lang="en-US" sz="1200" b="1" dirty="0">
                <a:solidFill>
                  <a:srgbClr val="00AEF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AEF0"/>
                </a:solidFill>
                <a:latin typeface="Arial"/>
                <a:cs typeface="Arial" panose="020B0604020202020204" pitchFamily="34" charset="0"/>
              </a:rPr>
              <a:t>ВР позволяет:</a:t>
            </a:r>
          </a:p>
          <a:p>
            <a:pPr marL="257165" indent="-257165" defTabSz="457042">
              <a:spcAft>
                <a:spcPts val="200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разрабатывать индивидуальные площадки для крупных заказчиков, использовать преимущества реализации и закупки товаров в различных режимах: аукцион, запрос оферт и др.</a:t>
            </a:r>
          </a:p>
          <a:p>
            <a:pPr marL="257165" indent="-257165" defTabSz="457042">
              <a:spcAft>
                <a:spcPts val="200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оперативно выводить на рынок новых покупателей и продавцов, проводить процедуры</a:t>
            </a:r>
            <a:b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 любыми товарными группами и с любой географией поставок.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5547" y="3345396"/>
            <a:ext cx="2419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42"/>
            <a:r>
              <a:rPr lang="ru-RU" sz="1200" b="1" dirty="0">
                <a:solidFill>
                  <a:srgbClr val="00AEF0"/>
                </a:solidFill>
                <a:latin typeface="Arial"/>
                <a:cs typeface="Arial" panose="020B0604020202020204" pitchFamily="34" charset="0"/>
              </a:rPr>
              <a:t>ДЕЙСТВУЮЩИЕ СЕГМЕНТЫ:</a:t>
            </a:r>
            <a:endParaRPr lang="ru-RU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D65DF-A005-4CC3-A48E-27B854D6693C}"/>
              </a:ext>
            </a:extLst>
          </p:cNvPr>
          <p:cNvSpPr txBox="1"/>
          <p:nvPr/>
        </p:nvSpPr>
        <p:spPr>
          <a:xfrm>
            <a:off x="7162580" y="3640119"/>
            <a:ext cx="1607720" cy="23083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457042"/>
            <a:r>
              <a:rPr lang="ru-RU" sz="1050" b="1" dirty="0">
                <a:solidFill>
                  <a:prstClr val="black"/>
                </a:solidFill>
                <a:latin typeface="Arial"/>
              </a:rPr>
              <a:t>3. Продукция АПК</a:t>
            </a:r>
            <a:endParaRPr lang="ru-RU" sz="600" b="1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2580" y="3894158"/>
            <a:ext cx="15801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2406" indent="-202406"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cs typeface="Arial" panose="020B0604020202020204" pitchFamily="34" charset="0"/>
              </a:rPr>
              <a:t>Зерновые: пшеница, ячмень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4BE56D7-68CD-45CA-87BC-A387CD75466A}"/>
              </a:ext>
            </a:extLst>
          </p:cNvPr>
          <p:cNvGrpSpPr/>
          <p:nvPr/>
        </p:nvGrpSpPr>
        <p:grpSpPr>
          <a:xfrm>
            <a:off x="6122357" y="1169272"/>
            <a:ext cx="2955754" cy="1616743"/>
            <a:chOff x="6045294" y="1169272"/>
            <a:chExt cx="3032817" cy="1658895"/>
          </a:xfrm>
        </p:grpSpPr>
        <p:pic>
          <p:nvPicPr>
            <p:cNvPr id="12" name="Рисунок 11" descr="Изображение выглядит как текст, монитор, дисплей, электр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1BD8D408-D603-4ACD-82F7-0E3B3075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294" y="1169272"/>
              <a:ext cx="3032817" cy="1658895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EA5B33A-E3B7-4D99-B636-E7A8BEA6D344}"/>
                </a:ext>
              </a:extLst>
            </p:cNvPr>
            <p:cNvSpPr/>
            <p:nvPr/>
          </p:nvSpPr>
          <p:spPr>
            <a:xfrm>
              <a:off x="6426340" y="1332916"/>
              <a:ext cx="1214561" cy="639470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</a:rPr>
                <a:t>7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00</a:t>
              </a:r>
              <a:r>
                <a:rPr lang="ru-RU" sz="2400" b="1" dirty="0">
                  <a:solidFill>
                    <a:schemeClr val="bg1"/>
                  </a:solidFill>
                </a:rPr>
                <a:t>+</a:t>
              </a:r>
            </a:p>
            <a:p>
              <a:pPr algn="ctr"/>
              <a:r>
                <a:rPr lang="ru-RU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участников</a:t>
              </a:r>
              <a:endParaRPr lang="ru-RU" sz="105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FC3A72B-3C07-439A-A8AE-A625C343F408}"/>
                </a:ext>
              </a:extLst>
            </p:cNvPr>
            <p:cNvSpPr/>
            <p:nvPr/>
          </p:nvSpPr>
          <p:spPr>
            <a:xfrm>
              <a:off x="6518809" y="2092532"/>
              <a:ext cx="2057399" cy="473675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6.4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100" b="1" dirty="0">
                  <a:solidFill>
                    <a:schemeClr val="bg1"/>
                  </a:solidFill>
                </a:rPr>
                <a:t>млрд</a:t>
              </a:r>
              <a:r>
                <a:rPr lang="ru-RU" sz="21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sz="2100" b="1" dirty="0">
                  <a:solidFill>
                    <a:schemeClr val="bg1"/>
                  </a:solidFill>
                  <a:cs typeface="Arial" panose="020B0604020202020204" pitchFamily="34" charset="0"/>
                </a:rPr>
                <a:t>₽</a:t>
              </a:r>
              <a:endParaRPr lang="ru-RU" sz="105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50C7C7C-3BF4-4423-A9B0-51EACD0E52F7}"/>
                </a:ext>
              </a:extLst>
            </p:cNvPr>
            <p:cNvSpPr/>
            <p:nvPr/>
          </p:nvSpPr>
          <p:spPr>
            <a:xfrm>
              <a:off x="7575096" y="1332916"/>
              <a:ext cx="1104721" cy="639470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5</a:t>
              </a:r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00</a:t>
              </a:r>
              <a:r>
                <a:rPr lang="ru-RU" sz="2400" b="1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ru-RU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процедур</a:t>
              </a:r>
              <a:endParaRPr lang="ru-RU" sz="105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DA33B5E5-61DA-4238-AB3C-BEF2FB6337F7}"/>
                </a:ext>
              </a:extLst>
            </p:cNvPr>
            <p:cNvGrpSpPr/>
            <p:nvPr/>
          </p:nvGrpSpPr>
          <p:grpSpPr>
            <a:xfrm>
              <a:off x="7353990" y="1804297"/>
              <a:ext cx="387032" cy="352349"/>
              <a:chOff x="-66602" y="1705730"/>
              <a:chExt cx="1607247" cy="1463215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3AE0B04E-C51E-4ABE-A8D1-06AD76F299F1}"/>
                  </a:ext>
                </a:extLst>
              </p:cNvPr>
              <p:cNvCxnSpPr/>
              <p:nvPr/>
            </p:nvCxnSpPr>
            <p:spPr>
              <a:xfrm>
                <a:off x="729465" y="1705730"/>
                <a:ext cx="0" cy="94228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0D0AD3D0-B446-4272-A2D0-FAB162A000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2411" y="2655948"/>
                <a:ext cx="808234" cy="5129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3AFAAE3-74EE-418F-AA38-AE5AB377E7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6602" y="2648019"/>
                <a:ext cx="808234" cy="5129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Прямоугольник 26">
            <a:hlinkClick r:id="rId8" action="ppaction://hlinksldjump"/>
            <a:extLst>
              <a:ext uri="{FF2B5EF4-FFF2-40B4-BE49-F238E27FC236}">
                <a16:creationId xmlns:a16="http://schemas.microsoft.com/office/drawing/2014/main" id="{55BE3F15-2A58-4F33-8E8E-7E9AD3E185DB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F42BDF-594E-4A9A-B36A-19FDC3C6907B}"/>
              </a:ext>
            </a:extLst>
          </p:cNvPr>
          <p:cNvSpPr txBox="1"/>
          <p:nvPr/>
        </p:nvSpPr>
        <p:spPr>
          <a:xfrm>
            <a:off x="3893487" y="3881498"/>
            <a:ext cx="2745204" cy="967474"/>
          </a:xfrm>
          <a:prstGeom prst="rect">
            <a:avLst/>
          </a:prstGeom>
          <a:noFill/>
        </p:spPr>
        <p:txBody>
          <a:bodyPr wrap="square" numCol="2" spcCol="72000">
            <a:noAutofit/>
          </a:bodyPr>
          <a:lstStyle/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Амурская область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Кемеровская область - Кузбасс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Красноярский край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Нижегородская область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Новгородская область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Новосибирская область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Пермский край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Республика Бурятия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Республика Карелия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Томская область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Тюменская область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Удмуртская Республика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Хабаровский край</a:t>
            </a:r>
          </a:p>
          <a:p>
            <a: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700" dirty="0"/>
              <a:t>Челябинская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3768" y="1113598"/>
            <a:ext cx="5356429" cy="1175963"/>
          </a:xfrm>
          <a:prstGeom prst="rect">
            <a:avLst/>
          </a:prstGeom>
        </p:spPr>
        <p:txBody>
          <a:bodyPr wrap="square" lIns="68579" tIns="34290" rIns="68579" bIns="34290">
            <a:spAutoFit/>
          </a:bodyPr>
          <a:lstStyle/>
          <a:p>
            <a:pPr defTabSz="457042">
              <a:spcAft>
                <a:spcPts val="200"/>
              </a:spcAft>
              <a:buClr>
                <a:srgbClr val="0E779D"/>
              </a:buClr>
            </a:pPr>
            <a:r>
              <a:rPr lang="ru-RU" sz="1200" b="1" dirty="0">
                <a:solidFill>
                  <a:srgbClr val="00AEF0"/>
                </a:solidFill>
                <a:latin typeface="Arial"/>
                <a:cs typeface="Arial" panose="020B0604020202020204" pitchFamily="34" charset="0"/>
              </a:rPr>
              <a:t>СЭТ ВР используется при проведении юридически значимых конкурентных торгово-закупочных процедур в режиме онлайн:</a:t>
            </a:r>
          </a:p>
          <a:p>
            <a:pPr marL="257165" indent="-257165" defTabSz="457042">
              <a:spcAft>
                <a:spcPts val="200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прозрачность ценообразования, удобство аудита заключенных сделок и параметров движения цены</a:t>
            </a:r>
          </a:p>
          <a:p>
            <a:pPr marL="257165" indent="-257165" defTabSz="457042">
              <a:spcAft>
                <a:spcPts val="200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привлечение широкого круга покупателей расширяет рынок продаж и гарантирует лучшую цену</a:t>
            </a:r>
            <a:b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для компаний</a:t>
            </a:r>
          </a:p>
          <a:p>
            <a:pPr marL="257165" indent="-257165" defTabSz="457042">
              <a:spcAft>
                <a:spcPts val="200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самостоятельное определение стартовой цены – гарантия благоприятного ценообразования</a:t>
            </a:r>
          </a:p>
          <a:p>
            <a:pPr marL="257165" indent="-257165" defTabSz="457042">
              <a:spcAft>
                <a:spcPts val="200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простота использования интерфейса, полноценная поддержка в процессе использования системы.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AD65DF-A005-4CC3-A48E-27B854D6693C}"/>
              </a:ext>
            </a:extLst>
          </p:cNvPr>
          <p:cNvSpPr txBox="1"/>
          <p:nvPr/>
        </p:nvSpPr>
        <p:spPr>
          <a:xfrm>
            <a:off x="7162580" y="4356719"/>
            <a:ext cx="1607720" cy="392415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457042"/>
            <a:r>
              <a:rPr lang="ru-RU" sz="1050" b="1" dirty="0">
                <a:solidFill>
                  <a:prstClr val="black"/>
                </a:solidFill>
                <a:latin typeface="Arial"/>
              </a:rPr>
              <a:t>4</a:t>
            </a:r>
            <a:r>
              <a:rPr lang="ru-RU" sz="1050" b="1" dirty="0">
                <a:solidFill>
                  <a:prstClr val="black"/>
                </a:solidFill>
              </a:rPr>
              <a:t>. Кальцинированная сода</a:t>
            </a:r>
            <a:endParaRPr lang="ru-RU" sz="600" b="1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248E9BE-4F0D-499E-B562-3ADD798AF58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0524" y="4371688"/>
            <a:ext cx="383483" cy="37744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162580" y="4767551"/>
            <a:ext cx="158013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2406" indent="-202406"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825" dirty="0">
                <a:cs typeface="Arial" panose="020B0604020202020204" pitchFamily="34" charset="0"/>
              </a:rPr>
              <a:t>ТД «Башхим»</a:t>
            </a:r>
          </a:p>
        </p:txBody>
      </p:sp>
    </p:spTree>
    <p:extLst>
      <p:ext uri="{BB962C8B-B14F-4D97-AF65-F5344CB8AC3E}">
        <p14:creationId xmlns:p14="http://schemas.microsoft.com/office/powerpoint/2010/main" val="47142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793070"/>
            <a:ext cx="360608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27E3BB-32EF-403C-9FDC-25B9CFDB5CAD}"/>
              </a:ext>
            </a:extLst>
          </p:cNvPr>
          <p:cNvSpPr/>
          <p:nvPr/>
        </p:nvSpPr>
        <p:spPr>
          <a:xfrm>
            <a:off x="895545" y="1115043"/>
            <a:ext cx="3805288" cy="95408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400" b="1" dirty="0">
                <a:cs typeface="Arial" panose="020B0604020202020204" pitchFamily="34" charset="0"/>
              </a:rPr>
              <a:t>БИРЖА СОЗДАНА</a:t>
            </a:r>
            <a:r>
              <a:rPr lang="en-US" sz="1400" b="1" dirty="0">
                <a:cs typeface="Arial" panose="020B0604020202020204" pitchFamily="34" charset="0"/>
              </a:rPr>
              <a:t/>
            </a:r>
            <a:br>
              <a:rPr lang="en-US" sz="1400" b="1" dirty="0">
                <a:cs typeface="Arial" panose="020B0604020202020204" pitchFamily="34" charset="0"/>
              </a:rPr>
            </a:br>
            <a:r>
              <a:rPr lang="ru-RU" sz="1400" b="1" dirty="0">
                <a:cs typeface="Arial" panose="020B0604020202020204" pitchFamily="34" charset="0"/>
              </a:rPr>
              <a:t>по РЕШЕНИЮ ПРЕЗИДЕНТА</a:t>
            </a:r>
            <a:r>
              <a:rPr lang="en-US" sz="1400" b="1" dirty="0">
                <a:cs typeface="Arial" panose="020B0604020202020204" pitchFamily="34" charset="0"/>
              </a:rPr>
              <a:t/>
            </a:r>
            <a:br>
              <a:rPr lang="en-US" sz="1400" b="1" dirty="0">
                <a:cs typeface="Arial" panose="020B0604020202020204" pitchFamily="34" charset="0"/>
              </a:rPr>
            </a:br>
            <a:r>
              <a:rPr lang="ru-RU" sz="1400" b="1" dirty="0">
                <a:cs typeface="Arial" panose="020B0604020202020204" pitchFamily="34" charset="0"/>
              </a:rPr>
              <a:t>и ПРАВИТЕЛЬСТВА РОССИИ </a:t>
            </a:r>
          </a:p>
          <a:p>
            <a:r>
              <a:rPr lang="ru-RU" sz="1400" b="1" dirty="0">
                <a:cs typeface="Arial" panose="020B0604020202020204" pitchFamily="34" charset="0"/>
              </a:rPr>
              <a:t>в 2008 г.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3CE3CC-AED0-406C-86C8-39291DB57B83}"/>
              </a:ext>
            </a:extLst>
          </p:cNvPr>
          <p:cNvSpPr/>
          <p:nvPr/>
        </p:nvSpPr>
        <p:spPr>
          <a:xfrm>
            <a:off x="5035123" y="1115043"/>
            <a:ext cx="1857581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00A0E3"/>
                </a:solidFill>
                <a:cs typeface="Arial" panose="020B0604020202020204" pitchFamily="34" charset="0"/>
              </a:rPr>
              <a:t>АКЦИОНЕРЫ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77AEC94-E606-4B0F-826B-9C10F978BE2C}"/>
              </a:ext>
            </a:extLst>
          </p:cNvPr>
          <p:cNvSpPr/>
          <p:nvPr/>
        </p:nvSpPr>
        <p:spPr>
          <a:xfrm>
            <a:off x="895546" y="2782494"/>
            <a:ext cx="3342734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00A0E3"/>
                </a:solidFill>
                <a:cs typeface="Arial" panose="020B0604020202020204" pitchFamily="34" charset="0"/>
              </a:rPr>
              <a:t>ОБЪЕ</a:t>
            </a:r>
            <a:r>
              <a:rPr lang="en-US" sz="1200" b="1" dirty="0">
                <a:solidFill>
                  <a:srgbClr val="00A0E3"/>
                </a:solidFill>
                <a:cs typeface="Arial" panose="020B0604020202020204" pitchFamily="34" charset="0"/>
              </a:rPr>
              <a:t>M</a:t>
            </a:r>
            <a:r>
              <a:rPr lang="ru-RU" sz="1200" b="1" dirty="0">
                <a:solidFill>
                  <a:srgbClr val="00A0E3"/>
                </a:solidFill>
                <a:cs typeface="Arial" panose="020B0604020202020204" pitchFamily="34" charset="0"/>
              </a:rPr>
              <a:t> ДОГОВОРОВ </a:t>
            </a:r>
            <a:r>
              <a:rPr lang="ru-RU" sz="1200" dirty="0">
                <a:solidFill>
                  <a:srgbClr val="00A0E3"/>
                </a:solidFill>
                <a:cs typeface="Arial" panose="020B0604020202020204" pitchFamily="34" charset="0"/>
              </a:rPr>
              <a:t>млрд, ₽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3A15B73-3D7F-4716-9EAF-CC17FD88854E}"/>
              </a:ext>
            </a:extLst>
          </p:cNvPr>
          <p:cNvSpPr/>
          <p:nvPr/>
        </p:nvSpPr>
        <p:spPr>
          <a:xfrm>
            <a:off x="5035110" y="2782494"/>
            <a:ext cx="3110388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00A0E3"/>
                </a:solidFill>
                <a:cs typeface="Arial" panose="020B0604020202020204" pitchFamily="34" charset="0"/>
              </a:rPr>
              <a:t>КОЛИЧЕСТВО ДОГОВОРОВ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5546" y="4829860"/>
            <a:ext cx="3945102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предоставлены на 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.0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.2021</a:t>
            </a:r>
            <a:endParaRPr lang="ru-RU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Прямоугольник 19">
            <a:hlinkClick r:id="rId3" action="ppaction://hlinksldjump"/>
            <a:extLst>
              <a:ext uri="{FF2B5EF4-FFF2-40B4-BE49-F238E27FC236}">
                <a16:creationId xmlns:a16="http://schemas.microsoft.com/office/drawing/2014/main" id="{BE9D7D8C-7182-4179-891E-60C3F7FF099D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азвание 1">
            <a:extLst>
              <a:ext uri="{FF2B5EF4-FFF2-40B4-BE49-F238E27FC236}">
                <a16:creationId xmlns:a16="http://schemas.microsoft.com/office/drawing/2014/main" id="{E887EBAC-8EBD-476D-A7A5-3670D740378C}"/>
              </a:ext>
            </a:extLst>
          </p:cNvPr>
          <p:cNvSpPr txBox="1">
            <a:spLocks/>
          </p:cNvSpPr>
          <p:nvPr/>
        </p:nvSpPr>
        <p:spPr>
          <a:xfrm>
            <a:off x="895546" y="0"/>
            <a:ext cx="6114743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СПбМТСБ – лидер биржевого товарного рынка России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6092162-F6B8-4C28-8A8C-4D08A4AC4B13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825800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124" y="1425001"/>
            <a:ext cx="3017832" cy="875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956" y="1486560"/>
            <a:ext cx="796821" cy="328689"/>
          </a:xfrm>
          <a:prstGeom prst="rect">
            <a:avLst/>
          </a:prstGeom>
        </p:spPr>
      </p:pic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7154" y="2955402"/>
          <a:ext cx="4239518" cy="175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35631" y="3041953"/>
          <a:ext cx="3914146" cy="175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355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53"/>
            <a:fld id="{2066355A-084C-D24E-9AD2-7E4FC41EA627}" type="slidenum">
              <a:rPr lang="en-US">
                <a:solidFill>
                  <a:srgbClr val="FFFFFF"/>
                </a:solidFill>
              </a:rPr>
              <a:pPr defTabSz="457053"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69E2004F-5022-4D24-A555-12F0ACD9D338}"/>
              </a:ext>
            </a:extLst>
          </p:cNvPr>
          <p:cNvSpPr txBox="1">
            <a:spLocks/>
          </p:cNvSpPr>
          <p:nvPr/>
        </p:nvSpPr>
        <p:spPr>
          <a:xfrm>
            <a:off x="1219786" y="1"/>
            <a:ext cx="745998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8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СЭТ ВР.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Статистика, нефть и нефтепродукты в 2020</a:t>
            </a:r>
            <a:endParaRPr lang="ru-RU" sz="1100" cap="all" dirty="0">
              <a:solidFill>
                <a:srgbClr val="A591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945A9EE-6127-462D-84EE-980F21523CF2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766647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FB9CD-14BD-4F93-AE47-1F744D1D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10" y="278389"/>
            <a:ext cx="212776" cy="19570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E3AE7E-7522-4FE3-AC01-CD4E0A581B0A}"/>
              </a:ext>
            </a:extLst>
          </p:cNvPr>
          <p:cNvSpPr/>
          <p:nvPr/>
        </p:nvSpPr>
        <p:spPr>
          <a:xfrm>
            <a:off x="6034169" y="1533418"/>
            <a:ext cx="2645597" cy="975268"/>
          </a:xfrm>
          <a:prstGeom prst="rect">
            <a:avLst/>
          </a:prstGeom>
        </p:spPr>
        <p:txBody>
          <a:bodyPr wrap="square" lIns="51434" tIns="25718" rIns="51434" bIns="25718">
            <a:spAutoFit/>
          </a:bodyPr>
          <a:lstStyle/>
          <a:p>
            <a:pPr defTabSz="342788">
              <a:spcBef>
                <a:spcPts val="450"/>
              </a:spcBef>
              <a:spcAft>
                <a:spcPts val="450"/>
              </a:spcAft>
            </a:pPr>
            <a:r>
              <a:rPr lang="ru-RU" sz="1200" dirty="0">
                <a:solidFill>
                  <a:prstClr val="black"/>
                </a:solidFill>
              </a:rPr>
              <a:t>Всего в 2020 году в различных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режимах торгов проведено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b="1" dirty="0">
                <a:solidFill>
                  <a:schemeClr val="accent1"/>
                </a:solidFill>
              </a:rPr>
              <a:t>27 процедур </a:t>
            </a:r>
            <a:r>
              <a:rPr lang="ru-RU" sz="1200" dirty="0">
                <a:solidFill>
                  <a:prstClr val="black"/>
                </a:solidFill>
              </a:rPr>
              <a:t>по реализации углеводородов общим объемом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b="1" dirty="0">
                <a:solidFill>
                  <a:schemeClr val="accent1"/>
                </a:solidFill>
              </a:rPr>
              <a:t>3,88 млн тонн.</a:t>
            </a:r>
            <a:endParaRPr lang="ru-RU" sz="1200" b="1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6FDBDBF-D68F-4EDA-99A7-ABE854031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247606"/>
              </p:ext>
            </p:extLst>
          </p:nvPr>
        </p:nvGraphicFramePr>
        <p:xfrm>
          <a:off x="1007008" y="1533418"/>
          <a:ext cx="5115547" cy="329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0C4E08-A435-4E63-9140-53DD07482F33}"/>
              </a:ext>
            </a:extLst>
          </p:cNvPr>
          <p:cNvSpPr/>
          <p:nvPr/>
        </p:nvSpPr>
        <p:spPr>
          <a:xfrm>
            <a:off x="903768" y="1113598"/>
            <a:ext cx="2432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388"/>
            <a:r>
              <a:rPr lang="ru-RU" sz="1200" b="1" cap="all" dirty="0">
                <a:solidFill>
                  <a:srgbClr val="00AEF0"/>
                </a:solidFill>
                <a:latin typeface="Arial"/>
                <a:ea typeface="Calibri" panose="020F0502020204030204" pitchFamily="34" charset="0"/>
              </a:rPr>
              <a:t>ОБЪЕМ ТОРГОВ</a:t>
            </a:r>
            <a:r>
              <a:rPr lang="ru-RU" sz="1200" cap="all" dirty="0">
                <a:solidFill>
                  <a:srgbClr val="00AEF0"/>
                </a:solidFill>
                <a:latin typeface="Arial"/>
                <a:ea typeface="Calibri" panose="020F0502020204030204" pitchFamily="34" charset="0"/>
              </a:rPr>
              <a:t>,</a:t>
            </a:r>
            <a:r>
              <a:rPr lang="en-US" sz="1200" cap="all" dirty="0">
                <a:solidFill>
                  <a:srgbClr val="00AEF0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AEF0"/>
                </a:solidFill>
                <a:latin typeface="Arial"/>
                <a:ea typeface="Calibri" panose="020F0502020204030204" pitchFamily="34" charset="0"/>
              </a:rPr>
              <a:t>2020 (тонн)</a:t>
            </a:r>
            <a:endParaRPr lang="ru-RU" sz="1200" cap="all" dirty="0">
              <a:solidFill>
                <a:srgbClr val="00AEF0"/>
              </a:solidFill>
              <a:latin typeface="Arial"/>
              <a:ea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25C719-6614-4D78-A631-85133B286922}"/>
              </a:ext>
            </a:extLst>
          </p:cNvPr>
          <p:cNvSpPr/>
          <p:nvPr/>
        </p:nvSpPr>
        <p:spPr>
          <a:xfrm>
            <a:off x="6034169" y="3914890"/>
            <a:ext cx="3012227" cy="536686"/>
          </a:xfrm>
          <a:prstGeom prst="rect">
            <a:avLst/>
          </a:prstGeom>
        </p:spPr>
        <p:txBody>
          <a:bodyPr wrap="square" lIns="51434" tIns="25718" rIns="51434" bIns="25718">
            <a:noAutofit/>
          </a:bodyPr>
          <a:lstStyle/>
          <a:p>
            <a:pPr defTabSz="342788">
              <a:spcBef>
                <a:spcPts val="450"/>
              </a:spcBef>
              <a:spcAft>
                <a:spcPts val="450"/>
              </a:spcAft>
            </a:pPr>
            <a:r>
              <a:rPr lang="en-US" sz="1050" b="1" dirty="0">
                <a:solidFill>
                  <a:schemeClr val="accent1"/>
                </a:solidFill>
              </a:rPr>
              <a:t>12 </a:t>
            </a:r>
            <a:r>
              <a:rPr lang="ru-RU" sz="1050" b="1" dirty="0">
                <a:solidFill>
                  <a:schemeClr val="accent1"/>
                </a:solidFill>
              </a:rPr>
              <a:t>процедур, </a:t>
            </a:r>
            <a:r>
              <a:rPr lang="ru-RU" sz="1050" dirty="0">
                <a:solidFill>
                  <a:prstClr val="black"/>
                </a:solidFill>
              </a:rPr>
              <a:t>в ходе которых реализовано</a:t>
            </a:r>
            <a:r>
              <a:rPr lang="en-US" sz="1050" dirty="0">
                <a:solidFill>
                  <a:prstClr val="black"/>
                </a:solidFill>
              </a:rPr>
              <a:t/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ru-RU" sz="1050" b="1" dirty="0">
                <a:solidFill>
                  <a:schemeClr val="accent1"/>
                </a:solidFill>
              </a:rPr>
              <a:t>700 тыс. тонн нефти, </a:t>
            </a:r>
            <a:r>
              <a:rPr lang="ru-RU" sz="1050" dirty="0">
                <a:solidFill>
                  <a:prstClr val="black"/>
                </a:solidFill>
              </a:rPr>
              <a:t>а также</a:t>
            </a:r>
            <a:r>
              <a:rPr lang="en-US" sz="1050" dirty="0">
                <a:solidFill>
                  <a:prstClr val="black"/>
                </a:solidFill>
              </a:rPr>
              <a:t/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ru-RU" sz="1050" b="1" dirty="0">
                <a:solidFill>
                  <a:schemeClr val="accent1"/>
                </a:solidFill>
              </a:rPr>
              <a:t>1,46 млн тонн нефтепродуктов.</a:t>
            </a:r>
            <a:endParaRPr lang="ru-RU" sz="1050" b="1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F78532-BA8F-45C7-8494-F90B749840FC}"/>
              </a:ext>
            </a:extLst>
          </p:cNvPr>
          <p:cNvSpPr/>
          <p:nvPr/>
        </p:nvSpPr>
        <p:spPr>
          <a:xfrm>
            <a:off x="6034169" y="3032443"/>
            <a:ext cx="2981404" cy="790602"/>
          </a:xfrm>
          <a:prstGeom prst="rect">
            <a:avLst/>
          </a:prstGeom>
        </p:spPr>
        <p:txBody>
          <a:bodyPr wrap="square" lIns="51434" tIns="25718" rIns="51434" bIns="25718">
            <a:spAutoFit/>
          </a:bodyPr>
          <a:lstStyle/>
          <a:p>
            <a:pPr defTabSz="342788">
              <a:spcBef>
                <a:spcPts val="450"/>
              </a:spcBef>
              <a:spcAft>
                <a:spcPts val="450"/>
              </a:spcAft>
            </a:pP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</a:rPr>
              <a:t>СВЫШЕ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 </a:t>
            </a:r>
            <a:r>
              <a:rPr lang="ru-RU" sz="1200" b="1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млн тонн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нефти</a:t>
            </a:r>
            <a: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и нефтепродуктов</a:t>
            </a:r>
            <a: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на экспорт</a:t>
            </a:r>
            <a: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в 2020 </a:t>
            </a:r>
            <a:r>
              <a:rPr lang="ru-RU" sz="1200" b="1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году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реализовано</a:t>
            </a:r>
            <a: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в режиме онлайн-аукциона:</a:t>
            </a:r>
            <a:endParaRPr lang="ru-RU" sz="1200" b="1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366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183111"/>
              </p:ext>
            </p:extLst>
          </p:nvPr>
        </p:nvGraphicFramePr>
        <p:xfrm>
          <a:off x="947565" y="3304995"/>
          <a:ext cx="3664191" cy="161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47156B-73A5-41E8-99F1-5BCC2FFCDB24}"/>
              </a:ext>
            </a:extLst>
          </p:cNvPr>
          <p:cNvSpPr/>
          <p:nvPr/>
        </p:nvSpPr>
        <p:spPr>
          <a:xfrm>
            <a:off x="907392" y="1144306"/>
            <a:ext cx="5713597" cy="90024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457178">
              <a:spcAft>
                <a:spcPts val="600"/>
              </a:spcAft>
            </a:pPr>
            <a:r>
              <a:rPr lang="ru-RU" sz="1100" dirty="0"/>
              <a:t>Федеральная электронная площадка «ТЭК-Торг» основана в декабре 2012 года</a:t>
            </a:r>
            <a:br>
              <a:rPr lang="ru-RU" sz="1100" dirty="0"/>
            </a:br>
            <a:r>
              <a:rPr lang="ru-RU" sz="1100" dirty="0"/>
              <a:t>и является 100% дочерним предприятием АО «СПбМТСБ».</a:t>
            </a:r>
          </a:p>
          <a:p>
            <a:pPr defTabSz="457178">
              <a:spcAft>
                <a:spcPts val="600"/>
              </a:spcAft>
            </a:pPr>
            <a:r>
              <a:rPr lang="ru-RU" sz="900" dirty="0"/>
              <a:t>Целью создания универсальной электронной торговой площадки является </a:t>
            </a: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проведение государственных закупок по федеральным законам № 44-ФЗ, закупок по № 223-ФЗ, коммерческих закупок, имущественных торгов, малых закупок. </a:t>
            </a:r>
            <a:endParaRPr lang="en-US" sz="9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F6C848-AF15-4022-B6DB-BBA7B29AABC2}"/>
              </a:ext>
            </a:extLst>
          </p:cNvPr>
          <p:cNvSpPr/>
          <p:nvPr/>
        </p:nvSpPr>
        <p:spPr>
          <a:xfrm>
            <a:off x="5175479" y="4408654"/>
            <a:ext cx="37774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8">
              <a:spcBef>
                <a:spcPct val="20000"/>
              </a:spcBef>
              <a:spcAft>
                <a:spcPts val="600"/>
              </a:spcAft>
            </a:pPr>
            <a:endParaRPr lang="ru-RU" sz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D65DF-A005-4CC3-A48E-27B854D6693C}"/>
              </a:ext>
            </a:extLst>
          </p:cNvPr>
          <p:cNvSpPr txBox="1"/>
          <p:nvPr/>
        </p:nvSpPr>
        <p:spPr>
          <a:xfrm>
            <a:off x="907393" y="3075904"/>
            <a:ext cx="3504309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457178"/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СТРУКТУРА ЗАКУПОЧНЫХ ПРОЦЕДУР</a:t>
            </a:r>
            <a:r>
              <a:rPr lang="ru-RU" sz="1200" dirty="0">
                <a:solidFill>
                  <a:schemeClr val="accent1"/>
                </a:solidFill>
                <a:cs typeface="Arial" panose="020B0604020202020204" pitchFamily="34" charset="0"/>
              </a:rPr>
              <a:t>, лоты</a:t>
            </a:r>
            <a:endParaRPr lang="ru-RU" sz="1200" dirty="0">
              <a:solidFill>
                <a:schemeClr val="accent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CC017DC-6E4A-4389-B236-CE3FA9EFBD93}"/>
              </a:ext>
            </a:extLst>
          </p:cNvPr>
          <p:cNvGrpSpPr/>
          <p:nvPr/>
        </p:nvGrpSpPr>
        <p:grpSpPr>
          <a:xfrm>
            <a:off x="7002788" y="2415601"/>
            <a:ext cx="1950144" cy="684801"/>
            <a:chOff x="6380711" y="2151801"/>
            <a:chExt cx="2403387" cy="6848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AD65DF-A005-4CC3-A48E-27B854D6693C}"/>
                </a:ext>
              </a:extLst>
            </p:cNvPr>
            <p:cNvSpPr txBox="1"/>
            <p:nvPr/>
          </p:nvSpPr>
          <p:spPr>
            <a:xfrm>
              <a:off x="6380711" y="2151801"/>
              <a:ext cx="2403387" cy="68480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defTabSz="457178"/>
              <a:r>
                <a:rPr lang="ru-RU" sz="11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ОБЪЕМ ЗАКУПОЧНЫХ ПРОЦЕДУР, 2020 г.</a:t>
              </a:r>
            </a:p>
            <a:p>
              <a:pPr defTabSz="457178"/>
              <a:r>
                <a:rPr lang="en-US" sz="9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≈</a:t>
              </a:r>
              <a:r>
                <a:rPr lang="ru-RU" sz="900" dirty="0">
                  <a:solidFill>
                    <a:prstClr val="black"/>
                  </a:solidFill>
                </a:rPr>
                <a:t>520</a:t>
              </a:r>
              <a:r>
                <a:rPr lang="en-US" sz="900" dirty="0">
                  <a:solidFill>
                    <a:prstClr val="black"/>
                  </a:solidFill>
                </a:rPr>
                <a:t> </a:t>
              </a:r>
              <a:r>
                <a:rPr lang="ru-RU" sz="900" dirty="0">
                  <a:solidFill>
                    <a:prstClr val="black"/>
                  </a:solidFill>
                </a:rPr>
                <a:t>тыс. лотов</a:t>
              </a:r>
            </a:p>
            <a:p>
              <a:pPr defTabSz="457178"/>
              <a:r>
                <a:rPr lang="ru-RU" sz="900" dirty="0">
                  <a:solidFill>
                    <a:prstClr val="black"/>
                  </a:solidFill>
                </a:rPr>
                <a:t>     в 2,3 раза</a:t>
              </a:r>
              <a:r>
                <a:rPr lang="en-US" sz="900" dirty="0">
                  <a:solidFill>
                    <a:prstClr val="black"/>
                  </a:solidFill>
                </a:rPr>
                <a:t> (</a:t>
              </a:r>
              <a:r>
                <a:rPr lang="ru-RU" sz="900" dirty="0">
                  <a:solidFill>
                    <a:prstClr val="black"/>
                  </a:solidFill>
                </a:rPr>
                <a:t>к 2019 году)</a:t>
              </a:r>
              <a:endParaRPr lang="ru-RU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6461291" y="2681252"/>
              <a:ext cx="94134" cy="80511"/>
            </a:xfrm>
            <a:prstGeom prst="triangle">
              <a:avLst/>
            </a:prstGeom>
            <a:solidFill>
              <a:srgbClr val="7FAF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852EF6-8CC3-4A70-B751-421406A5860C}"/>
              </a:ext>
            </a:extLst>
          </p:cNvPr>
          <p:cNvSpPr/>
          <p:nvPr/>
        </p:nvSpPr>
        <p:spPr>
          <a:xfrm>
            <a:off x="7002787" y="1144306"/>
            <a:ext cx="190654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8">
              <a:spcAft>
                <a:spcPts val="300"/>
              </a:spcAft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ЭТП «ТЭК-Торг» –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ВЫБОР КРУПНЕЙШИХ КОМПАНИЙ РОССИИ:</a:t>
            </a:r>
          </a:p>
          <a:p>
            <a:pPr marL="171450" indent="-171450" defTabSz="457178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/>
              <a:t>«ПАО НК «Роснефть»;</a:t>
            </a:r>
          </a:p>
          <a:p>
            <a:pPr marL="171450" indent="-171450" defTabSz="457178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/>
              <a:t>АО «Зарубежнефть»;</a:t>
            </a:r>
          </a:p>
          <a:p>
            <a:pPr marL="171450" indent="-171450" defTabSz="457178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/>
              <a:t>«Интер РАО» и другие.</a:t>
            </a:r>
            <a:endParaRPr lang="ru-RU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Название 1">
            <a:extLst>
              <a:ext uri="{FF2B5EF4-FFF2-40B4-BE49-F238E27FC236}">
                <a16:creationId xmlns:a16="http://schemas.microsoft.com/office/drawing/2014/main" id="{A6F9573C-111F-499D-9A17-BC20825A48C9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площадка «ТЭК-Торг»</a:t>
            </a:r>
            <a:endParaRPr lang="ru-RU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71D76E3-DF9D-4F3E-8CCE-8817306C7233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785710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A8FD20-F61F-4F73-98E4-FEC5E926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08" y="278386"/>
            <a:ext cx="212776" cy="19570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A69064A-9E56-43BA-82AE-599708626820}"/>
              </a:ext>
            </a:extLst>
          </p:cNvPr>
          <p:cNvSpPr/>
          <p:nvPr/>
        </p:nvSpPr>
        <p:spPr>
          <a:xfrm>
            <a:off x="907393" y="2185343"/>
            <a:ext cx="3920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178">
              <a:spcBef>
                <a:spcPct val="20000"/>
              </a:spcBef>
              <a:spcAft>
                <a:spcPts val="300"/>
              </a:spcAft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ОСНОВНЫЕ ПОКАЗАТЕЛИ ЭТП АО «ТЭК-ТОРГ»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A02EAEF-EDF9-4455-94E4-BA59D0986E94}"/>
              </a:ext>
            </a:extLst>
          </p:cNvPr>
          <p:cNvSpPr/>
          <p:nvPr/>
        </p:nvSpPr>
        <p:spPr>
          <a:xfrm>
            <a:off x="907393" y="2415601"/>
            <a:ext cx="24199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A59155"/>
                </a:solidFill>
              </a:rPr>
              <a:t>&gt;</a:t>
            </a:r>
            <a:r>
              <a:rPr lang="ru-RU" sz="1600" b="1" dirty="0">
                <a:solidFill>
                  <a:srgbClr val="A59155"/>
                </a:solidFill>
              </a:rPr>
              <a:t>520</a:t>
            </a:r>
            <a:r>
              <a:rPr lang="en-US" sz="1600" b="1" dirty="0">
                <a:solidFill>
                  <a:srgbClr val="A59155"/>
                </a:solidFill>
              </a:rPr>
              <a:t> 000</a:t>
            </a:r>
            <a:endParaRPr lang="ru-RU" sz="1600" b="1" dirty="0">
              <a:solidFill>
                <a:srgbClr val="A59155"/>
              </a:solidFill>
            </a:endParaRPr>
          </a:p>
          <a:p>
            <a:r>
              <a:rPr lang="ru-RU" sz="900" b="1" dirty="0">
                <a:solidFill>
                  <a:srgbClr val="A59155"/>
                </a:solidFill>
                <a:cs typeface="Arial" panose="020B0604020202020204" pitchFamily="34" charset="0"/>
              </a:rPr>
              <a:t>ПОСТАВЩИКОВ в БАЗЕ ЭТП ТЭК-Торг</a:t>
            </a:r>
            <a:endParaRPr lang="ru-RU" sz="700" dirty="0">
              <a:solidFill>
                <a:srgbClr val="A59155"/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09F2689-E997-4070-A77C-FCFAD0EA1A4F}"/>
              </a:ext>
            </a:extLst>
          </p:cNvPr>
          <p:cNvSpPr/>
          <p:nvPr/>
        </p:nvSpPr>
        <p:spPr>
          <a:xfrm>
            <a:off x="4702181" y="2415601"/>
            <a:ext cx="16820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59155"/>
                </a:solidFill>
              </a:rPr>
              <a:t>4,02 </a:t>
            </a:r>
            <a:r>
              <a:rPr lang="ru-RU" sz="1000" b="1" dirty="0">
                <a:solidFill>
                  <a:srgbClr val="A59155"/>
                </a:solidFill>
              </a:rPr>
              <a:t>заявки/лот</a:t>
            </a:r>
            <a:endParaRPr lang="en-US" sz="1600" b="1" dirty="0">
              <a:solidFill>
                <a:srgbClr val="A59155"/>
              </a:solidFill>
            </a:endParaRPr>
          </a:p>
          <a:p>
            <a:r>
              <a:rPr lang="ru-RU" sz="900" b="1" dirty="0">
                <a:solidFill>
                  <a:srgbClr val="A59155"/>
                </a:solidFill>
                <a:cs typeface="Arial" panose="020B0604020202020204" pitchFamily="34" charset="0"/>
              </a:rPr>
              <a:t>СРЕДНЯЯ КОНКУРЕНЦИЯ</a:t>
            </a:r>
            <a:endParaRPr lang="ru-RU" sz="900" dirty="0">
              <a:solidFill>
                <a:srgbClr val="A59155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59DF066-2745-492F-B5FA-37E3A31B135A}"/>
              </a:ext>
            </a:extLst>
          </p:cNvPr>
          <p:cNvSpPr/>
          <p:nvPr/>
        </p:nvSpPr>
        <p:spPr>
          <a:xfrm>
            <a:off x="3369348" y="2415601"/>
            <a:ext cx="13878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A59155"/>
                </a:solidFill>
              </a:rPr>
              <a:t>&gt;</a:t>
            </a:r>
            <a:r>
              <a:rPr lang="ru-RU" sz="1600" b="1" dirty="0">
                <a:solidFill>
                  <a:srgbClr val="A59155"/>
                </a:solidFill>
              </a:rPr>
              <a:t>67</a:t>
            </a:r>
            <a:r>
              <a:rPr lang="en-US" sz="1600" b="1" dirty="0">
                <a:solidFill>
                  <a:srgbClr val="A59155"/>
                </a:solidFill>
              </a:rPr>
              <a:t>%</a:t>
            </a:r>
            <a:endParaRPr lang="ru-RU" sz="900" b="1" dirty="0">
              <a:solidFill>
                <a:srgbClr val="A59155"/>
              </a:solidFill>
            </a:endParaRPr>
          </a:p>
          <a:p>
            <a:r>
              <a:rPr lang="ru-RU" sz="900" b="1" dirty="0">
                <a:solidFill>
                  <a:srgbClr val="A59155"/>
                </a:solidFill>
                <a:cs typeface="Arial" panose="020B0604020202020204" pitchFamily="34" charset="0"/>
              </a:rPr>
              <a:t>ДОЛЯ МСП на ЭТП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1507" y="3943380"/>
            <a:ext cx="81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2021</a:t>
            </a:r>
            <a:endParaRPr lang="ru-RU" b="1" dirty="0"/>
          </a:p>
        </p:txBody>
      </p:sp>
      <p:sp>
        <p:nvSpPr>
          <p:cNvPr id="26" name="Номер слайда 1">
            <a:extLst>
              <a:ext uri="{FF2B5EF4-FFF2-40B4-BE49-F238E27FC236}">
                <a16:creationId xmlns:a16="http://schemas.microsoft.com/office/drawing/2014/main" id="{74E50F55-088A-49B5-AAF0-BEE7350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70"/>
            <a:ext cx="358836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9" name="Прямоугольник 28">
            <a:hlinkClick r:id="rId4" action="ppaction://hlinksldjump"/>
            <a:extLst>
              <a:ext uri="{FF2B5EF4-FFF2-40B4-BE49-F238E27FC236}">
                <a16:creationId xmlns:a16="http://schemas.microsoft.com/office/drawing/2014/main" id="{715A9CD4-C168-41F1-8266-A799A7C2106B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442469"/>
              </p:ext>
            </p:extLst>
          </p:nvPr>
        </p:nvGraphicFramePr>
        <p:xfrm>
          <a:off x="4771257" y="2786936"/>
          <a:ext cx="4035828" cy="231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0052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/>
          <p:cNvSpPr txBox="1">
            <a:spLocks/>
          </p:cNvSpPr>
          <p:nvPr/>
        </p:nvSpPr>
        <p:spPr>
          <a:xfrm>
            <a:off x="0" y="4793070"/>
            <a:ext cx="358836" cy="273844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1A77C88E-571D-4345-96D5-1FAC41DAA870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международного сотрудничества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24C86AE-3ED6-4BDB-B9DF-54B261E6D5FF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345033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81EC15-6841-4660-A34C-2A5E1A635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08" y="278386"/>
            <a:ext cx="243242" cy="195709"/>
          </a:xfrm>
          <a:prstGeom prst="rect">
            <a:avLst/>
          </a:prstGeom>
        </p:spPr>
      </p:pic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3F9DCAEE-468A-49E2-92BA-E7FB284BC013}"/>
              </a:ext>
            </a:extLst>
          </p:cNvPr>
          <p:cNvSpPr txBox="1">
            <a:spLocks/>
          </p:cNvSpPr>
          <p:nvPr/>
        </p:nvSpPr>
        <p:spPr>
          <a:xfrm>
            <a:off x="895545" y="1115043"/>
            <a:ext cx="7908556" cy="3496872"/>
          </a:xfrm>
          <a:prstGeom prst="rect">
            <a:avLst/>
          </a:prstGeom>
        </p:spPr>
        <p:txBody>
          <a:bodyPr lIns="91414" tIns="45707" rIns="91414" bIns="45707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3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accent1"/>
                </a:solidFill>
              </a:rPr>
              <a:t>Создание партнерств </a:t>
            </a:r>
            <a:r>
              <a:rPr lang="ru-RU" sz="1050" dirty="0">
                <a:solidFill>
                  <a:prstClr val="black"/>
                </a:solidFill>
              </a:rPr>
              <a:t>и институализация взаимоотношений с зарубежными биржами, ценовыми агентствами, электронными торговыми площадками с  целью вывода российских  товаров на международные рынки.</a:t>
            </a:r>
          </a:p>
          <a:p>
            <a:pPr defTabSz="45703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accent1"/>
                </a:solidFill>
              </a:rPr>
              <a:t>Привлечение международных партнеров</a:t>
            </a:r>
            <a:r>
              <a:rPr lang="ru-RU" sz="1050" b="1" dirty="0">
                <a:solidFill>
                  <a:srgbClr val="0E779D"/>
                </a:solidFill>
              </a:rPr>
              <a:t> </a:t>
            </a:r>
            <a:r>
              <a:rPr lang="ru-RU" sz="1050" dirty="0">
                <a:solidFill>
                  <a:prstClr val="black"/>
                </a:solidFill>
              </a:rPr>
              <a:t>к развитию национальной межотраслевой цифровой платформы</a:t>
            </a:r>
            <a:br>
              <a:rPr lang="ru-RU" sz="1050" dirty="0">
                <a:solidFill>
                  <a:prstClr val="black"/>
                </a:solidFill>
              </a:rPr>
            </a:br>
            <a:r>
              <a:rPr lang="ru-RU" sz="1050" dirty="0">
                <a:solidFill>
                  <a:prstClr val="black"/>
                </a:solidFill>
              </a:rPr>
              <a:t>по организации торгов, установление прямых контактов с организаторами торгов товарами и товарными </a:t>
            </a:r>
            <a:r>
              <a:rPr lang="ru-RU" sz="1050" dirty="0" err="1">
                <a:solidFill>
                  <a:prstClr val="black"/>
                </a:solidFill>
              </a:rPr>
              <a:t>деривативами</a:t>
            </a:r>
            <a:r>
              <a:rPr lang="ru-RU" sz="1050" dirty="0">
                <a:solidFill>
                  <a:prstClr val="black"/>
                </a:solidFill>
              </a:rPr>
              <a:t> в рамках ШОС, БРИКС.</a:t>
            </a:r>
          </a:p>
          <a:p>
            <a:pPr defTabSz="45703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accent1"/>
                </a:solidFill>
              </a:rPr>
              <a:t>Развитие взаимодействия на межправительственном уровне </a:t>
            </a:r>
            <a:r>
              <a:rPr lang="ru-RU" sz="1050" dirty="0">
                <a:solidFill>
                  <a:prstClr val="black"/>
                </a:solidFill>
              </a:rPr>
              <a:t>по тематике торгов товарами и товарными деривативами с расчетом в национальных валютах с использованием биржевых механизмов в рамках ЕАЭС, СНГ, ШОС, БРИКС. </a:t>
            </a:r>
          </a:p>
          <a:p>
            <a:pPr defTabSz="45703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accent1"/>
                </a:solidFill>
              </a:rPr>
              <a:t>Участие в создании организационной и методической основы </a:t>
            </a:r>
            <a:r>
              <a:rPr lang="ru-RU" sz="1050" dirty="0">
                <a:solidFill>
                  <a:prstClr val="black"/>
                </a:solidFill>
              </a:rPr>
              <a:t>формирования общих рынков государств-членов ЕАЭС, ШОС, БРИКС, СНГ.</a:t>
            </a:r>
          </a:p>
          <a:p>
            <a:pPr defTabSz="45703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accent1"/>
                </a:solidFill>
              </a:rPr>
              <a:t>Формирования общих рынков  ЕАЭС (нефти, нефтепродуктов и газа). Предоставление услуг по организации электронной торговли </a:t>
            </a:r>
            <a:r>
              <a:rPr lang="ru-RU" sz="1050" dirty="0"/>
              <a:t>и интеграция биржевых рынков в рамках ЕАЭС и СНГ. Заключение Соглашений о сотрудничестве и вхождение в капитал биржевых площадок государств, членов ЕАЭС.</a:t>
            </a:r>
          </a:p>
          <a:p>
            <a:pPr defTabSz="45703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accent1"/>
                </a:solidFill>
              </a:rPr>
              <a:t>Привлечение зарубежных поставщиков и подрядчиков к закупочным процедурам</a:t>
            </a:r>
            <a:r>
              <a:rPr lang="ru-RU" sz="1050" dirty="0">
                <a:solidFill>
                  <a:prstClr val="black"/>
                </a:solidFill>
              </a:rPr>
              <a:t>.</a:t>
            </a:r>
          </a:p>
          <a:p>
            <a:pPr defTabSz="45703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accent1"/>
                </a:solidFill>
              </a:rPr>
              <a:t>Выстраивание международных биржевых логистических маршрутов </a:t>
            </a:r>
            <a:r>
              <a:rPr lang="ru-RU" sz="1050" dirty="0">
                <a:solidFill>
                  <a:prstClr val="black"/>
                </a:solidFill>
              </a:rPr>
              <a:t>для доставки российских товаров зарубежным потребителям.</a:t>
            </a:r>
          </a:p>
          <a:p>
            <a:pPr defTabSz="45703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accent1"/>
                </a:solidFill>
              </a:rPr>
              <a:t>Формирование международных бенчмарков.</a:t>
            </a:r>
            <a:endParaRPr lang="ru-RU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8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1" name="Название 1">
            <a:extLst>
              <a:ext uri="{FF2B5EF4-FFF2-40B4-BE49-F238E27FC236}">
                <a16:creationId xmlns:a16="http://schemas.microsoft.com/office/drawing/2014/main" id="{15EBA393-1E84-4D5A-91E1-3454EC6F7D4A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продукты</a:t>
            </a:r>
            <a:endParaRPr lang="ru-RU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21F3359-5CFB-4894-8AF2-00E912D6C4BF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320295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E92D3C-2EDB-4226-AC6C-593B6A59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31" y="278386"/>
            <a:ext cx="203252" cy="19570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C697959-163A-4158-990D-4F1B805D0BE4}"/>
              </a:ext>
            </a:extLst>
          </p:cNvPr>
          <p:cNvSpPr/>
          <p:nvPr/>
        </p:nvSpPr>
        <p:spPr>
          <a:xfrm>
            <a:off x="882745" y="1916608"/>
            <a:ext cx="1642808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Информация</a:t>
            </a:r>
            <a:b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о ходе торгов</a:t>
            </a:r>
            <a:b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в режиме онлайн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Актуальная информация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о спросе, предложении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заключенных договорах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на сайте биржи без 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15-минутной задержки.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Возможность настройки интерфейса.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7CBF693-54FF-489D-954A-05AC82F609BE}"/>
              </a:ext>
            </a:extLst>
          </p:cNvPr>
          <p:cNvSpPr/>
          <p:nvPr/>
        </p:nvSpPr>
        <p:spPr>
          <a:xfrm>
            <a:off x="2425634" y="1916608"/>
            <a:ext cx="1586826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Ценовые индексы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по всем сегментам товарного рынка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Ценовая информация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в режиме онлайн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в открытом доступе.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Сравнение биржевых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внебиржевых цен,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а также цен сопоставимых зарубежных рынков (</a:t>
            </a:r>
            <a:r>
              <a:rPr lang="en-US" sz="800" dirty="0">
                <a:cs typeface="Arial" panose="020B0604020202020204" pitchFamily="34" charset="0"/>
              </a:rPr>
              <a:t>netback) </a:t>
            </a:r>
            <a:endParaRPr lang="ru-RU" sz="800" dirty="0"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B000A6A-8792-4C66-8F36-A9474C2EC9FA}"/>
              </a:ext>
            </a:extLst>
          </p:cNvPr>
          <p:cNvSpPr/>
          <p:nvPr/>
        </p:nvSpPr>
        <p:spPr>
          <a:xfrm>
            <a:off x="5692298" y="1916608"/>
            <a:ext cx="1544345" cy="183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Информация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о спросе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и предложении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Возможность оценить объемы и уровни спроса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предложения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по любым биржевым инструментам на основе заявок, поданных в ходе торгов.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BB2B632-2A77-45A5-8C6F-D3372BE5F474}"/>
              </a:ext>
            </a:extLst>
          </p:cNvPr>
          <p:cNvSpPr/>
          <p:nvPr/>
        </p:nvSpPr>
        <p:spPr>
          <a:xfrm>
            <a:off x="7238880" y="1916608"/>
            <a:ext cx="1672270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Архивная информация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по итогам торгов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Выписки из реестров договоров и заявок.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Средние цены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суммарные объемы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за любые периоды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по любым инструментам.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Сводная информация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любой сложности.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977BBB4-8325-4088-936C-0029F85FAFD8}"/>
              </a:ext>
            </a:extLst>
          </p:cNvPr>
          <p:cNvSpPr/>
          <p:nvPr/>
        </p:nvSpPr>
        <p:spPr>
          <a:xfrm>
            <a:off x="4044099" y="1916608"/>
            <a:ext cx="1654066" cy="208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Информационные бюллетени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по итогам торгов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Ежедневные, еженедельные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ежемесячные. По всем основным товарным рынкам.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Самая актуальная информация в удобном формате.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endParaRPr lang="ru-RU" sz="1000" dirty="0"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B1809D-116F-4F80-8578-68E122B5614E}"/>
              </a:ext>
            </a:extLst>
          </p:cNvPr>
          <p:cNvSpPr txBox="1"/>
          <p:nvPr/>
        </p:nvSpPr>
        <p:spPr>
          <a:xfrm>
            <a:off x="882745" y="4373021"/>
            <a:ext cx="58753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Более подробную информацию по интересующим продуктам можно получить по адресу </a:t>
            </a:r>
            <a:r>
              <a:rPr lang="en-US" sz="900" u="sng" dirty="0">
                <a:solidFill>
                  <a:schemeClr val="accent1"/>
                </a:solidFill>
              </a:rPr>
              <a:t>yai@spimex.com</a:t>
            </a:r>
            <a:endParaRPr lang="ru-RU" sz="900" u="sng" dirty="0">
              <a:solidFill>
                <a:schemeClr val="accent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B8BB84-B6E3-4F38-BECA-63795636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1" y="1221186"/>
            <a:ext cx="488712" cy="48941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15C137-A7CD-4219-B24B-48BD4D701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553" y="1221188"/>
            <a:ext cx="516518" cy="48941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03B90FE-C22A-4D63-B037-ACB46B71B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09" y="1195849"/>
            <a:ext cx="396933" cy="51475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601EF20-A678-4873-99E1-EB95BA34F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637" y="1195849"/>
            <a:ext cx="546812" cy="5273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DC0CE8-12EB-48FC-AFCA-BC382F50F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9098" y="1221187"/>
            <a:ext cx="486149" cy="4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3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161757-2A19-4DBD-84BC-1870AFBE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F499B-4FE8-49F2-B1EE-701FCE6EBD1A}"/>
              </a:ext>
            </a:extLst>
          </p:cNvPr>
          <p:cNvSpPr txBox="1"/>
          <p:nvPr/>
        </p:nvSpPr>
        <p:spPr>
          <a:xfrm>
            <a:off x="2830159" y="1110166"/>
            <a:ext cx="6144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F0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A0E3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КАК УСТРОЕНЫ ТОРГИ НА БИРЖЕ?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A0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F0"/>
              </a:buClr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 современной товарной бирже — самыми простыми словами.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чего нужна Биржа, и в чем ее преимущества, какие товары на ней торгуются, кто выступает участниками торгов. Кто и как устанавливает правила биржевых торгов, и в чем особенности их устройства?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0A9C87D-E9FA-421F-8CBD-6BC38EB43C51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921525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звание 1">
            <a:extLst>
              <a:ext uri="{FF2B5EF4-FFF2-40B4-BE49-F238E27FC236}">
                <a16:creationId xmlns:a16="http://schemas.microsoft.com/office/drawing/2014/main" id="{8D3831E8-D862-49B0-A58B-C006DCC53BB8}"/>
              </a:ext>
            </a:extLst>
          </p:cNvPr>
          <p:cNvSpPr txBox="1">
            <a:spLocks/>
          </p:cNvSpPr>
          <p:nvPr/>
        </p:nvSpPr>
        <p:spPr>
          <a:xfrm>
            <a:off x="895546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Полезная информация на сайте СПбМТСБ</a:t>
            </a:r>
          </a:p>
        </p:txBody>
      </p:sp>
      <p:pic>
        <p:nvPicPr>
          <p:cNvPr id="11" name="Picture 1" descr="https://spimex.com/upload/iblock/f8c/f8c11e32df480dfe54581b9136bdd247.jpg">
            <a:hlinkClick r:id="rId2"/>
            <a:extLst>
              <a:ext uri="{FF2B5EF4-FFF2-40B4-BE49-F238E27FC236}">
                <a16:creationId xmlns:a16="http://schemas.microsoft.com/office/drawing/2014/main" id="{C5018113-B7DE-49C2-B1C4-465B45AC3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1" y="1171963"/>
            <a:ext cx="1448885" cy="8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ttps://spimex.com/upload/iblock/a32/a3254cacb33086780d4f311a0886e8bb.jpg">
            <a:hlinkClick r:id="rId4"/>
            <a:extLst>
              <a:ext uri="{FF2B5EF4-FFF2-40B4-BE49-F238E27FC236}">
                <a16:creationId xmlns:a16="http://schemas.microsoft.com/office/drawing/2014/main" id="{E443D021-6FF4-4F29-8547-01D6EA33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1" y="2291736"/>
            <a:ext cx="1456009" cy="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F8D36F-AC0E-4D1D-9A87-0A88A1ABCE57}"/>
              </a:ext>
            </a:extLst>
          </p:cNvPr>
          <p:cNvSpPr txBox="1"/>
          <p:nvPr/>
        </p:nvSpPr>
        <p:spPr>
          <a:xfrm>
            <a:off x="2830157" y="2257894"/>
            <a:ext cx="60496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F0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A0E3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КАК СТАТЬ УЧАСТНИКОМ ТОРГОВ?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A0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F0"/>
              </a:buClr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Базовая информация для тех, кто начинает подготовку к выходу на торги.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Участие в торгах самостоятельно и через брокера. Чем отличаются категории участия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торгах? Какие этапы необходимо пройти, и какие документы предоставить для начала работы.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hlinkClick r:id="rId6"/>
            <a:extLst>
              <a:ext uri="{FF2B5EF4-FFF2-40B4-BE49-F238E27FC236}">
                <a16:creationId xmlns:a16="http://schemas.microsoft.com/office/drawing/2014/main" id="{6BB34191-BA1B-4FEE-B6F9-592256ACD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21" y="3415498"/>
            <a:ext cx="1450246" cy="8153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AA96CC-AF30-4A6C-8FFA-DC818791E966}"/>
              </a:ext>
            </a:extLst>
          </p:cNvPr>
          <p:cNvSpPr txBox="1"/>
          <p:nvPr/>
        </p:nvSpPr>
        <p:spPr>
          <a:xfrm>
            <a:off x="2830156" y="3304886"/>
            <a:ext cx="562296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F0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A0E3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СКОЛЬКО СТОИТ УЧАСТИЕ В ТОРГАХ?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A0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EF0"/>
              </a:buClr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Биржевые торги доступны для любой, даже небольшой компании.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Подробное разъяснение всех платежей и опций.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9E2EF-B3EA-440B-8B73-286ACD27528A}"/>
              </a:ext>
            </a:extLst>
          </p:cNvPr>
          <p:cNvSpPr txBox="1"/>
          <p:nvPr/>
        </p:nvSpPr>
        <p:spPr>
          <a:xfrm>
            <a:off x="6628475" y="1171963"/>
            <a:ext cx="2157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Продолжительность -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минут.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F22E5A-0C08-42F3-A251-300571721FEE}"/>
              </a:ext>
            </a:extLst>
          </p:cNvPr>
          <p:cNvSpPr txBox="1"/>
          <p:nvPr/>
        </p:nvSpPr>
        <p:spPr>
          <a:xfrm>
            <a:off x="913301" y="4574761"/>
            <a:ext cx="80613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другие материалы в рубриках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Обучающее видео,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9"/>
              </a:rPr>
              <a:t>Презентационные материалы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на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0"/>
              </a:rPr>
              <a:t>YouTube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Биржи.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BE9AF1-AFED-45AE-A0F9-A6C86D55DB45}"/>
              </a:ext>
            </a:extLst>
          </p:cNvPr>
          <p:cNvSpPr txBox="1"/>
          <p:nvPr/>
        </p:nvSpPr>
        <p:spPr>
          <a:xfrm>
            <a:off x="6628475" y="2307831"/>
            <a:ext cx="2157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Продолжительность -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минут.</a:t>
            </a:r>
          </a:p>
        </p:txBody>
      </p:sp>
      <p:pic>
        <p:nvPicPr>
          <p:cNvPr id="35" name="Рисунок 34">
            <a:hlinkClick r:id="rId2"/>
            <a:extLst>
              <a:ext uri="{FF2B5EF4-FFF2-40B4-BE49-F238E27FC236}">
                <a16:creationId xmlns:a16="http://schemas.microsoft.com/office/drawing/2014/main" id="{F689003B-EF73-4CB3-AF20-84E18667BC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4124" y="1217557"/>
            <a:ext cx="199623" cy="142672"/>
          </a:xfrm>
          <a:prstGeom prst="rect">
            <a:avLst/>
          </a:prstGeom>
        </p:spPr>
      </p:pic>
      <p:pic>
        <p:nvPicPr>
          <p:cNvPr id="38" name="Рисунок 37">
            <a:hlinkClick r:id="rId4"/>
            <a:extLst>
              <a:ext uri="{FF2B5EF4-FFF2-40B4-BE49-F238E27FC236}">
                <a16:creationId xmlns:a16="http://schemas.microsoft.com/office/drawing/2014/main" id="{562A1358-11CF-4041-BF44-AF890FE1C4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4124" y="2365889"/>
            <a:ext cx="199623" cy="142672"/>
          </a:xfrm>
          <a:prstGeom prst="rect">
            <a:avLst/>
          </a:prstGeom>
        </p:spPr>
      </p:pic>
      <p:pic>
        <p:nvPicPr>
          <p:cNvPr id="39" name="Рисунок 38">
            <a:hlinkClick r:id="rId6"/>
            <a:extLst>
              <a:ext uri="{FF2B5EF4-FFF2-40B4-BE49-F238E27FC236}">
                <a16:creationId xmlns:a16="http://schemas.microsoft.com/office/drawing/2014/main" id="{054DAD69-7488-40A9-93A0-CE9EA30737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0139" y="3333715"/>
            <a:ext cx="173865" cy="2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3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B570C0-FA04-4A63-8AF4-726C2F24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7900" cy="51435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40D73E-0218-4E6E-80C8-51E5ECB7D8BD}"/>
              </a:ext>
            </a:extLst>
          </p:cNvPr>
          <p:cNvSpPr/>
          <p:nvPr/>
        </p:nvSpPr>
        <p:spPr>
          <a:xfrm>
            <a:off x="3668537" y="4540836"/>
            <a:ext cx="14606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00B0F0"/>
                </a:solidFill>
              </a:rPr>
              <a:t>WWW.SPIMEX.COM</a:t>
            </a:r>
            <a:endParaRPr lang="ru-RU" sz="1050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22E91-33E4-48D8-BC52-85B67E2034F8}"/>
              </a:ext>
            </a:extLst>
          </p:cNvPr>
          <p:cNvSpPr txBox="1"/>
          <p:nvPr/>
        </p:nvSpPr>
        <p:spPr>
          <a:xfrm>
            <a:off x="3668537" y="529021"/>
            <a:ext cx="3119080" cy="3759200"/>
          </a:xfrm>
          <a:prstGeom prst="rect">
            <a:avLst/>
          </a:prstGeom>
          <a:noFill/>
        </p:spPr>
        <p:txBody>
          <a:bodyPr wrap="square" lIns="91414" tIns="45707" rIns="91414" bIns="45707" rtlCol="0" anchor="ctr" anchorCtr="0">
            <a:noAutofit/>
          </a:bodyPr>
          <a:lstStyle/>
          <a:p>
            <a:r>
              <a:rPr lang="is-IS" sz="1050" b="1" dirty="0"/>
              <a:t>Офис в Москве: </a:t>
            </a:r>
          </a:p>
          <a:p>
            <a:r>
              <a:rPr lang="is-IS" sz="800" dirty="0"/>
              <a:t>119021, ул. Тимура Фрунзе, д. 24 </a:t>
            </a:r>
          </a:p>
          <a:p>
            <a:r>
              <a:rPr lang="is-IS" sz="800" dirty="0"/>
              <a:t>тел.: +7 (495) 380-04-24, </a:t>
            </a:r>
          </a:p>
          <a:p>
            <a:r>
              <a:rPr lang="is-IS" sz="800" dirty="0"/>
              <a:t>факс: +7 (495) 380-04-23 </a:t>
            </a:r>
          </a:p>
          <a:p>
            <a:endParaRPr lang="is-IS" sz="1050" dirty="0"/>
          </a:p>
          <a:p>
            <a:r>
              <a:rPr lang="is-IS" sz="1050" b="1" dirty="0"/>
              <a:t>Офис в Санкт-Петербурге: </a:t>
            </a:r>
          </a:p>
          <a:p>
            <a:r>
              <a:rPr lang="is-IS" sz="800" dirty="0"/>
              <a:t>191119, ул. Марата д. 69-71, лит.</a:t>
            </a:r>
            <a:r>
              <a:rPr lang="ru-RU" sz="800" dirty="0"/>
              <a:t> </a:t>
            </a:r>
            <a:r>
              <a:rPr lang="is-IS" sz="800" dirty="0"/>
              <a:t>А,</a:t>
            </a:r>
            <a:endParaRPr lang="ru-RU" sz="800" dirty="0"/>
          </a:p>
          <a:p>
            <a:r>
              <a:rPr lang="is-IS" sz="800" dirty="0"/>
              <a:t>помещение 7-Н </a:t>
            </a:r>
          </a:p>
          <a:p>
            <a:r>
              <a:rPr lang="is-IS" sz="800" dirty="0"/>
              <a:t>тел.: +7 (812) 449-53-83</a:t>
            </a:r>
            <a:endParaRPr lang="ru-RU" sz="800" dirty="0"/>
          </a:p>
          <a:p>
            <a:endParaRPr lang="ru-RU" sz="1050" dirty="0"/>
          </a:p>
          <a:p>
            <a:r>
              <a:rPr lang="is-IS" sz="1050" b="1" dirty="0"/>
              <a:t>Офис в </a:t>
            </a:r>
            <a:r>
              <a:rPr lang="ru-RU" sz="1050" b="1" dirty="0"/>
              <a:t>Перми</a:t>
            </a:r>
            <a:r>
              <a:rPr lang="is-IS" sz="1050" b="1" dirty="0"/>
              <a:t>: </a:t>
            </a:r>
          </a:p>
          <a:p>
            <a:r>
              <a:rPr lang="ru-RU" sz="800" dirty="0"/>
              <a:t>614000, ул. Советская, д. 24 Б</a:t>
            </a:r>
          </a:p>
          <a:p>
            <a:r>
              <a:rPr lang="ru-RU" sz="800" dirty="0"/>
              <a:t>тел.: +7 (342) 235-78-48; +7 (922) 240-22-04</a:t>
            </a:r>
          </a:p>
          <a:p>
            <a:endParaRPr lang="ru-RU" sz="1050" dirty="0"/>
          </a:p>
          <a:p>
            <a:r>
              <a:rPr lang="is-IS" sz="1050" b="1" dirty="0"/>
              <a:t>Офис в </a:t>
            </a:r>
            <a:r>
              <a:rPr lang="ru-RU" sz="1050" b="1" dirty="0"/>
              <a:t>Иркутске</a:t>
            </a:r>
            <a:r>
              <a:rPr lang="is-IS" sz="1050" b="1" dirty="0"/>
              <a:t>: </a:t>
            </a:r>
          </a:p>
          <a:p>
            <a:r>
              <a:rPr lang="ru-RU" sz="800" dirty="0"/>
              <a:t>664011, ул. Горького, 36 Б, оф. III-12</a:t>
            </a:r>
          </a:p>
          <a:p>
            <a:r>
              <a:rPr lang="ru-RU" sz="800" dirty="0"/>
              <a:t>тел.: +7 (395) 248-83-20; +7 (395) 248-83-24</a:t>
            </a:r>
          </a:p>
          <a:p>
            <a:endParaRPr lang="ru-RU" sz="1000" dirty="0"/>
          </a:p>
          <a:p>
            <a:r>
              <a:rPr lang="is-IS" sz="1050" b="1" dirty="0"/>
              <a:t>Офис в </a:t>
            </a:r>
            <a:r>
              <a:rPr lang="ru-RU" sz="1050" b="1" dirty="0"/>
              <a:t>Тюмени</a:t>
            </a:r>
            <a:r>
              <a:rPr lang="is-IS" sz="1050" b="1" dirty="0"/>
              <a:t>: </a:t>
            </a:r>
            <a:endParaRPr lang="ru-RU" sz="1050" b="1" dirty="0"/>
          </a:p>
          <a:p>
            <a:r>
              <a:rPr lang="ru-RU" sz="800" dirty="0"/>
              <a:t>625051, ул. Пермякова,  д. 43 А, каб. 403</a:t>
            </a:r>
          </a:p>
          <a:p>
            <a:r>
              <a:rPr lang="ru-RU" sz="800" dirty="0"/>
              <a:t>тел.: </a:t>
            </a:r>
            <a:r>
              <a:rPr lang="is-IS" sz="800" dirty="0"/>
              <a:t>+7 (903) 129-41-59</a:t>
            </a:r>
            <a:endParaRPr lang="ru-RU" sz="800" dirty="0"/>
          </a:p>
          <a:p>
            <a:endParaRPr lang="ru-RU" sz="1050" dirty="0"/>
          </a:p>
          <a:p>
            <a:r>
              <a:rPr lang="is-IS" sz="1050" b="1" dirty="0"/>
              <a:t>Офис в</a:t>
            </a:r>
            <a:r>
              <a:rPr lang="ru-RU" sz="1050" b="1" dirty="0"/>
              <a:t>о</a:t>
            </a:r>
            <a:r>
              <a:rPr lang="is-IS" sz="1050" b="1" dirty="0"/>
              <a:t> </a:t>
            </a:r>
            <a:r>
              <a:rPr lang="ru-RU" sz="1050" b="1" dirty="0"/>
              <a:t>Владивостоке</a:t>
            </a:r>
            <a:r>
              <a:rPr lang="is-IS" sz="1050" b="1" dirty="0"/>
              <a:t>: </a:t>
            </a:r>
            <a:endParaRPr lang="ru-RU" sz="1050" b="1" dirty="0"/>
          </a:p>
          <a:p>
            <a:r>
              <a:rPr lang="ru-RU" sz="800" dirty="0"/>
              <a:t>690091, ул. Посьетская, д.34, каб. 409</a:t>
            </a:r>
            <a:br>
              <a:rPr lang="ru-RU" sz="800" dirty="0"/>
            </a:br>
            <a:r>
              <a:rPr lang="ru-RU" sz="800" dirty="0"/>
              <a:t>тел.: +7 (495) 380-04-24, доб. 5540</a:t>
            </a:r>
            <a:endParaRPr lang="ru-RU" sz="10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21662C-17CF-4E03-8BAB-8C384663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87" y="4304791"/>
            <a:ext cx="1871472" cy="4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FC0FCA-C30E-4AD2-83FC-5D8EF826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08" y="2406731"/>
            <a:ext cx="2043835" cy="2046772"/>
          </a:xfrm>
          <a:prstGeom prst="rect">
            <a:avLst/>
          </a:prstGeom>
        </p:spPr>
      </p:pic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EC53DEE8-783F-4BD0-807B-E9377F57CD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63311" y="2285783"/>
          <a:ext cx="5332115" cy="2167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05538">
                  <a:extLst>
                    <a:ext uri="{9D8B030D-6E8A-4147-A177-3AD203B41FA5}">
                      <a16:colId xmlns:a16="http://schemas.microsoft.com/office/drawing/2014/main" val="1683472453"/>
                    </a:ext>
                  </a:extLst>
                </a:gridCol>
                <a:gridCol w="1435921">
                  <a:extLst>
                    <a:ext uri="{9D8B030D-6E8A-4147-A177-3AD203B41FA5}">
                      <a16:colId xmlns:a16="http://schemas.microsoft.com/office/drawing/2014/main" val="1999409289"/>
                    </a:ext>
                  </a:extLst>
                </a:gridCol>
                <a:gridCol w="1390656">
                  <a:extLst>
                    <a:ext uri="{9D8B030D-6E8A-4147-A177-3AD203B41FA5}">
                      <a16:colId xmlns:a16="http://schemas.microsoft.com/office/drawing/2014/main" val="78687588"/>
                    </a:ext>
                  </a:extLst>
                </a:gridCol>
              </a:tblGrid>
              <a:tr h="30096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Секции</a:t>
                      </a:r>
                    </a:p>
                  </a:txBody>
                  <a:tcPr marL="0" marR="121920" marT="60960" marB="60960" anchor="ctr"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121920" marT="60960" marB="60960" anchor="ctr"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121920" marT="60960" marB="60960" anchor="ctr"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909748"/>
                  </a:ext>
                </a:extLst>
              </a:tr>
              <a:tr h="4021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НЕФТЕПРОДУКТЫ, </a:t>
                      </a:r>
                      <a:r>
                        <a:rPr lang="ru-RU" sz="7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а также отдельные категории товаров, выработанных</a:t>
                      </a:r>
                      <a:r>
                        <a:rPr lang="en-US" sz="7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из нефти и газа</a:t>
                      </a:r>
                      <a:endParaRPr lang="ru-RU" sz="1100" b="1" dirty="0">
                        <a:solidFill>
                          <a:srgbClr val="834329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23,2+ млн тонн</a:t>
                      </a:r>
                      <a:endParaRPr lang="ru-RU" sz="1000" dirty="0">
                        <a:solidFill>
                          <a:srgbClr val="834329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 smtClean="0">
                          <a:solidFill>
                            <a:srgbClr val="834329"/>
                          </a:solidFill>
                          <a:effectLst/>
                          <a:latin typeface="+mn-lt"/>
                        </a:rPr>
                        <a:t>19</a:t>
                      </a:r>
                      <a:r>
                        <a:rPr lang="ru-RU" sz="1000" b="1" i="0" u="none" strike="noStrike" dirty="0" smtClean="0">
                          <a:solidFill>
                            <a:srgbClr val="834329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000" b="1" i="0" u="none" strike="noStrike" dirty="0" smtClean="0">
                          <a:solidFill>
                            <a:srgbClr val="834329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1000" b="1" i="0" u="none" strike="noStrike" dirty="0" smtClean="0">
                          <a:solidFill>
                            <a:srgbClr val="834329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ru-RU" sz="1000" b="1" i="0" u="none" strike="noStrike" dirty="0">
                          <a:solidFill>
                            <a:srgbClr val="834329"/>
                          </a:solidFill>
                          <a:effectLst/>
                          <a:latin typeface="+mn-lt"/>
                        </a:rPr>
                        <a:t>млн тонн</a:t>
                      </a:r>
                    </a:p>
                  </a:txBody>
                  <a:tcPr marL="0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380039"/>
                  </a:ext>
                </a:extLst>
              </a:tr>
              <a:tr h="2921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1100" b="1" dirty="0">
                          <a:cs typeface="Arial" panose="020B0604020202020204" pitchFamily="34" charset="0"/>
                        </a:rPr>
                        <a:t>НЕФТЬ</a:t>
                      </a:r>
                    </a:p>
                  </a:txBody>
                  <a:tcPr marL="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000" b="1" dirty="0">
                          <a:cs typeface="Arial" panose="020B0604020202020204" pitchFamily="34" charset="0"/>
                        </a:rPr>
                        <a:t>2+ млн тонн</a:t>
                      </a:r>
                      <a:endParaRPr lang="ru-RU" sz="1000" dirty="0">
                        <a:cs typeface="Arial" panose="020B0604020202020204" pitchFamily="34" charset="0"/>
                      </a:endParaRPr>
                    </a:p>
                  </a:txBody>
                  <a:tcPr marL="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2+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 тонн</a:t>
                      </a:r>
                    </a:p>
                  </a:txBody>
                  <a:tcPr marL="0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132148"/>
                  </a:ext>
                </a:extLst>
              </a:tr>
              <a:tr h="2921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rgbClr val="234F7E"/>
                          </a:solidFill>
                          <a:cs typeface="Arial" panose="020B0604020202020204" pitchFamily="34" charset="0"/>
                        </a:rPr>
                        <a:t>ПРИРОДНЫЙ ГАЗ</a:t>
                      </a:r>
                    </a:p>
                  </a:txBody>
                  <a:tcPr marL="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234F7E"/>
                          </a:solidFill>
                          <a:cs typeface="Arial" panose="020B0604020202020204" pitchFamily="34" charset="0"/>
                        </a:rPr>
                        <a:t>16+ млрд м</a:t>
                      </a:r>
                      <a:r>
                        <a:rPr lang="ru-RU" sz="1000" b="1" baseline="30000" dirty="0">
                          <a:solidFill>
                            <a:srgbClr val="234F7E"/>
                          </a:solidFill>
                          <a:cs typeface="Arial" panose="020B0604020202020204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234F7E"/>
                        </a:solidFill>
                        <a:cs typeface="Arial" panose="020B0604020202020204" pitchFamily="34" charset="0"/>
                      </a:endParaRPr>
                    </a:p>
                  </a:txBody>
                  <a:tcPr marL="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234F7E"/>
                          </a:solidFill>
                          <a:effectLst/>
                          <a:latin typeface="+mn-lt"/>
                        </a:rPr>
                        <a:t>5+ </a:t>
                      </a:r>
                      <a:r>
                        <a:rPr lang="ru-RU" sz="1000" b="1" i="0" u="none" strike="noStrike" dirty="0">
                          <a:solidFill>
                            <a:srgbClr val="234F7E"/>
                          </a:solidFill>
                          <a:effectLst/>
                          <a:latin typeface="+mn-lt"/>
                        </a:rPr>
                        <a:t>млрд м</a:t>
                      </a:r>
                      <a:r>
                        <a:rPr lang="ru-RU" sz="1000" b="1" i="0" u="none" strike="noStrike" baseline="30000" dirty="0">
                          <a:solidFill>
                            <a:srgbClr val="234F7E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234F7E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24313"/>
                  </a:ext>
                </a:extLst>
              </a:tr>
              <a:tr h="2921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216356"/>
                          </a:solidFill>
                          <a:cs typeface="Arial" panose="020B0604020202020204" pitchFamily="34" charset="0"/>
                        </a:rPr>
                        <a:t>ЛЕС и СТРОЙМАТЕРИАЛЫ</a:t>
                      </a:r>
                    </a:p>
                  </a:txBody>
                  <a:tcPr marL="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216356"/>
                          </a:solidFill>
                          <a:cs typeface="Arial" panose="020B0604020202020204" pitchFamily="34" charset="0"/>
                        </a:rPr>
                        <a:t>2,3+ млн м</a:t>
                      </a:r>
                      <a:r>
                        <a:rPr lang="ru-RU" sz="1000" b="1" baseline="30000" dirty="0">
                          <a:solidFill>
                            <a:srgbClr val="216356"/>
                          </a:solidFill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rgbClr val="216356"/>
                        </a:solidFill>
                      </a:endParaRPr>
                    </a:p>
                  </a:txBody>
                  <a:tcPr marL="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216356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00" b="1" i="0" u="none" strike="noStrike" dirty="0" smtClean="0">
                          <a:solidFill>
                            <a:srgbClr val="216356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216356"/>
                          </a:solidFill>
                          <a:effectLst/>
                          <a:latin typeface="+mn-lt"/>
                        </a:rPr>
                        <a:t>3+ </a:t>
                      </a:r>
                      <a:r>
                        <a:rPr lang="ru-RU" sz="1000" b="1" i="0" u="none" strike="noStrike" dirty="0">
                          <a:solidFill>
                            <a:srgbClr val="216356"/>
                          </a:solidFill>
                          <a:effectLst/>
                          <a:latin typeface="+mn-lt"/>
                        </a:rPr>
                        <a:t>млн м</a:t>
                      </a:r>
                      <a:r>
                        <a:rPr lang="ru-RU" sz="1000" b="1" i="0" u="none" strike="noStrike" baseline="30000" dirty="0">
                          <a:solidFill>
                            <a:srgbClr val="21635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216356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835292"/>
                  </a:ext>
                </a:extLst>
              </a:tr>
              <a:tr h="2921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C42142"/>
                          </a:solidFill>
                          <a:cs typeface="Arial" panose="020B0604020202020204" pitchFamily="34" charset="0"/>
                        </a:rPr>
                        <a:t>СРОЧНЫЙ РЫНОК</a:t>
                      </a:r>
                    </a:p>
                  </a:txBody>
                  <a:tcPr marL="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C42142"/>
                          </a:solidFill>
                          <a:cs typeface="Arial" panose="020B0604020202020204" pitchFamily="34" charset="0"/>
                        </a:rPr>
                        <a:t>44+ тыс. контрактов</a:t>
                      </a:r>
                      <a:endParaRPr lang="ru-RU" sz="1000" b="1" dirty="0">
                        <a:solidFill>
                          <a:srgbClr val="C42142"/>
                        </a:solidFill>
                      </a:endParaRPr>
                    </a:p>
                  </a:txBody>
                  <a:tcPr marL="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C42142"/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en-US" sz="1000" b="1" i="0" u="none" strike="noStrike" dirty="0" smtClean="0">
                          <a:solidFill>
                            <a:srgbClr val="C42142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000" b="1" i="0" u="none" strike="noStrike" dirty="0" smtClean="0">
                          <a:solidFill>
                            <a:srgbClr val="C42142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ru-RU" sz="1000" b="1" i="0" u="none" strike="noStrike" dirty="0">
                          <a:solidFill>
                            <a:srgbClr val="C42142"/>
                          </a:solidFill>
                          <a:effectLst/>
                          <a:latin typeface="+mn-lt"/>
                        </a:rPr>
                        <a:t>тыс. контрактов</a:t>
                      </a:r>
                    </a:p>
                  </a:txBody>
                  <a:tcPr marL="0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75274"/>
                  </a:ext>
                </a:extLst>
              </a:tr>
              <a:tr h="2921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888887"/>
                          </a:solidFill>
                          <a:cs typeface="Arial" panose="020B0604020202020204" pitchFamily="34" charset="0"/>
                        </a:rPr>
                        <a:t>МИНЕРАЛЬНЫЕ УДОБРЕНИЯ</a:t>
                      </a:r>
                    </a:p>
                  </a:txBody>
                  <a:tcPr marL="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888887"/>
                          </a:solidFill>
                          <a:cs typeface="Arial" panose="020B0604020202020204" pitchFamily="34" charset="0"/>
                        </a:rPr>
                        <a:t>100+ тыс. тонн</a:t>
                      </a:r>
                      <a:endParaRPr lang="ru-RU" sz="1000" dirty="0">
                        <a:solidFill>
                          <a:srgbClr val="888887"/>
                        </a:solidFill>
                      </a:endParaRPr>
                    </a:p>
                  </a:txBody>
                  <a:tcPr marL="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888887"/>
                          </a:solidFill>
                          <a:latin typeface="+mn-lt"/>
                          <a:cs typeface="Arial" panose="020B0604020202020204" pitchFamily="34" charset="0"/>
                        </a:rPr>
                        <a:t>685+ тыс. тонн</a:t>
                      </a:r>
                      <a:endParaRPr lang="ru-RU" sz="1000" b="1" dirty="0">
                        <a:solidFill>
                          <a:srgbClr val="888887"/>
                        </a:solidFill>
                        <a:latin typeface="+mn-lt"/>
                      </a:endParaRPr>
                    </a:p>
                  </a:txBody>
                  <a:tcPr marL="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346666"/>
                  </a:ext>
                </a:extLst>
              </a:tr>
            </a:tbl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436DF8D-A0E8-4A67-A87F-2596874DD4F8}"/>
              </a:ext>
            </a:extLst>
          </p:cNvPr>
          <p:cNvSpPr/>
          <p:nvPr/>
        </p:nvSpPr>
        <p:spPr>
          <a:xfrm>
            <a:off x="897064" y="1066129"/>
            <a:ext cx="1690132" cy="83097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3</a:t>
            </a:r>
            <a:r>
              <a:rPr lang="en-US" sz="2800" b="1" dirty="0" smtClean="0">
                <a:solidFill>
                  <a:schemeClr val="accent5"/>
                </a:solidFill>
              </a:rPr>
              <a:t>1</a:t>
            </a:r>
            <a:r>
              <a:rPr lang="ru-RU" sz="2800" b="1" dirty="0" smtClean="0">
                <a:solidFill>
                  <a:schemeClr val="accent5"/>
                </a:solidFill>
              </a:rPr>
              <a:t>50</a:t>
            </a:r>
            <a:r>
              <a:rPr lang="ru-RU" sz="2800" b="1" dirty="0">
                <a:solidFill>
                  <a:schemeClr val="accent5"/>
                </a:solidFill>
              </a:rPr>
              <a:t>+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ОРГАНИЗАЦИЙ-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УЧАСТНИКОВ</a:t>
            </a:r>
            <a:r>
              <a:rPr lang="en-US" sz="1000" b="1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ТОРГОВ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0B7515D-8078-4D80-BCD7-28DFB431254D}"/>
              </a:ext>
            </a:extLst>
          </p:cNvPr>
          <p:cNvSpPr/>
          <p:nvPr/>
        </p:nvSpPr>
        <p:spPr>
          <a:xfrm>
            <a:off x="2940221" y="1066131"/>
            <a:ext cx="2787631" cy="83097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2000+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ТОРГУЕМЫХ</a:t>
            </a:r>
            <a:r>
              <a:rPr lang="en-US" sz="1000" b="1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ИНСТРУМЕНТОВ </a:t>
            </a:r>
          </a:p>
          <a:p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ТОВАРНОГО</a:t>
            </a:r>
            <a:r>
              <a:rPr lang="en-US" sz="100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и СРОЧНОГО</a:t>
            </a:r>
            <a:r>
              <a:rPr lang="en-US" sz="100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РЫНКОВ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EA112FC-A9C2-4A9B-8D37-72770CE7ED25}"/>
              </a:ext>
            </a:extLst>
          </p:cNvPr>
          <p:cNvSpPr/>
          <p:nvPr/>
        </p:nvSpPr>
        <p:spPr>
          <a:xfrm>
            <a:off x="5869123" y="1066128"/>
            <a:ext cx="3008773" cy="83097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98%</a:t>
            </a:r>
            <a:endParaRPr lang="en-US" sz="2800" b="1" dirty="0">
              <a:solidFill>
                <a:schemeClr val="accent5"/>
              </a:solidFill>
            </a:endParaRP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ОБЪЕМОВ</a:t>
            </a:r>
            <a:r>
              <a:rPr lang="en-US" sz="1000" b="1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БИРЖЕВОЙ ТОВАРНОЙ</a:t>
            </a:r>
            <a:r>
              <a:rPr lang="en-US" sz="100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ТОРГОВЛИ НЕФТЕПРОДУКТАМИ В РОССИИ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32039F9-3C29-4125-B7F2-28C9C0BB28BE}"/>
              </a:ext>
            </a:extLst>
          </p:cNvPr>
          <p:cNvSpPr/>
          <p:nvPr/>
        </p:nvSpPr>
        <p:spPr>
          <a:xfrm>
            <a:off x="900568" y="3140590"/>
            <a:ext cx="1359735" cy="58474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600" b="1" dirty="0"/>
              <a:t>ОБЪЕМ ТОРГОВ</a:t>
            </a:r>
            <a:endParaRPr lang="ru-RU" sz="900" b="1" dirty="0">
              <a:solidFill>
                <a:srgbClr val="0E779D"/>
              </a:solidFill>
              <a:cs typeface="Arial" panose="020B0604020202020204" pitchFamily="34" charset="0"/>
            </a:endParaRPr>
          </a:p>
        </p:txBody>
      </p:sp>
      <p:sp>
        <p:nvSpPr>
          <p:cNvPr id="26" name="Название 1">
            <a:extLst>
              <a:ext uri="{FF2B5EF4-FFF2-40B4-BE49-F238E27FC236}">
                <a16:creationId xmlns:a16="http://schemas.microsoft.com/office/drawing/2014/main" id="{A1E6B778-2C1A-4139-B546-B7E832A22650}"/>
              </a:ext>
            </a:extLst>
          </p:cNvPr>
          <p:cNvSpPr txBox="1">
            <a:spLocks/>
          </p:cNvSpPr>
          <p:nvPr/>
        </p:nvSpPr>
        <p:spPr>
          <a:xfrm>
            <a:off x="895546" y="0"/>
            <a:ext cx="6114743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биржевых торгов. Объемы торгов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F53F7AB-C6B7-4736-B961-5E9786F6CEB2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4095934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ECD3E62-859C-465F-9D72-59B78F0B7624}"/>
              </a:ext>
            </a:extLst>
          </p:cNvPr>
          <p:cNvSpPr/>
          <p:nvPr/>
        </p:nvSpPr>
        <p:spPr>
          <a:xfrm>
            <a:off x="895546" y="4835976"/>
            <a:ext cx="3945102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предоставлены на 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30.09.2021</a:t>
            </a:r>
            <a:endParaRPr lang="ru-RU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47D88112-3EC9-4858-9D7C-97BE925D271F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51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FFC16C-F306-4FCF-AF05-495048AAD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69" y="1211181"/>
            <a:ext cx="3400107" cy="3420377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814F6ED-1426-4FBE-B5A8-89302F534858}"/>
              </a:ext>
            </a:extLst>
          </p:cNvPr>
          <p:cNvSpPr/>
          <p:nvPr/>
        </p:nvSpPr>
        <p:spPr>
          <a:xfrm>
            <a:off x="4598322" y="2961380"/>
            <a:ext cx="4205584" cy="1277246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МОЩНЫЙ ПРОГРАММНО-АППАРАТНЫЙ КОМПЛЕКС: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2 территориально разнесенных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ru-RU" sz="900" dirty="0">
                <a:cs typeface="Arial" panose="020B0604020202020204" pitchFamily="34" charset="0"/>
              </a:rPr>
              <a:t>дата-центра</a:t>
            </a:r>
            <a:r>
              <a:rPr lang="en-US" sz="900" dirty="0">
                <a:cs typeface="Arial" panose="020B0604020202020204" pitchFamily="34" charset="0"/>
              </a:rPr>
              <a:t>, </a:t>
            </a:r>
            <a:r>
              <a:rPr lang="ru-RU" sz="900" dirty="0">
                <a:cs typeface="Arial" panose="020B0604020202020204" pitchFamily="34" charset="0"/>
              </a:rPr>
              <a:t>зарезервированные каналы связи;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Самое современное оборудование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ru-RU" sz="900" dirty="0">
                <a:cs typeface="Arial" panose="020B0604020202020204" pitchFamily="34" charset="0"/>
              </a:rPr>
              <a:t>и технологии;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Обеспечивается высокая надежность,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ru-RU" sz="900" dirty="0">
                <a:cs typeface="Arial" panose="020B0604020202020204" pitchFamily="34" charset="0"/>
              </a:rPr>
              <a:t>отказоустойчивость;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Постоянный  мониторинг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ru-RU" sz="900" dirty="0">
                <a:cs typeface="Arial" panose="020B0604020202020204" pitchFamily="34" charset="0"/>
              </a:rPr>
              <a:t>инфраструктуры торгов.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3664C41-0F30-4768-843E-6B8CDE776B1A}"/>
              </a:ext>
            </a:extLst>
          </p:cNvPr>
          <p:cNvSpPr/>
          <p:nvPr/>
        </p:nvSpPr>
        <p:spPr>
          <a:xfrm>
            <a:off x="2050271" y="3059086"/>
            <a:ext cx="1292637" cy="46163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БИРЖЕВОЙ</a:t>
            </a:r>
          </a:p>
          <a:p>
            <a:pPr algn="ctr"/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ХОЛДИНГ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313729B-D652-46FD-86BA-A7D827B1C58B}"/>
              </a:ext>
            </a:extLst>
          </p:cNvPr>
          <p:cNvSpPr/>
          <p:nvPr/>
        </p:nvSpPr>
        <p:spPr>
          <a:xfrm>
            <a:off x="990470" y="1311032"/>
            <a:ext cx="1823887" cy="93356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Биржевые услуги </a:t>
            </a:r>
          </a:p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Клиринговые услуги</a:t>
            </a:r>
          </a:p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Информационные услуги</a:t>
            </a:r>
          </a:p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Обучение участников торгов</a:t>
            </a:r>
          </a:p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Регистрация внебиржевых</a:t>
            </a:r>
            <a:b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договоров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357799-1291-4A1D-B3EC-EA432A12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086" y="2395964"/>
            <a:ext cx="1018908" cy="51114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D50BA8B-DFF3-474A-B24D-4BCF44C72C56}"/>
              </a:ext>
            </a:extLst>
          </p:cNvPr>
          <p:cNvSpPr/>
          <p:nvPr/>
        </p:nvSpPr>
        <p:spPr>
          <a:xfrm>
            <a:off x="3449213" y="1311032"/>
            <a:ext cx="998287" cy="133880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Одна</a:t>
            </a:r>
            <a:b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из старейших клиринговых компаний России.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Клиринг</a:t>
            </a:r>
            <a:b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на срочном рынке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и рынке газа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0A31E5C-CEFF-403C-9DA6-B4444E2510B6}"/>
              </a:ext>
            </a:extLst>
          </p:cNvPr>
          <p:cNvSpPr/>
          <p:nvPr/>
        </p:nvSpPr>
        <p:spPr>
          <a:xfrm>
            <a:off x="1018717" y="3779944"/>
            <a:ext cx="1860217" cy="78480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Крупнейшая</a:t>
            </a:r>
          </a:p>
          <a:p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независимая ЭТП.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Проведение закупок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по 44-ФЗ и 223-ФЗ,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коммерческих закупок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61C31D-F305-4567-8188-AE41BB12A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368" y="3186613"/>
            <a:ext cx="729295" cy="43250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7942AC0-68C4-4A94-B80E-AE18618051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209" y="1399647"/>
            <a:ext cx="326861" cy="432313"/>
          </a:xfrm>
          <a:prstGeom prst="rect">
            <a:avLst/>
          </a:prstGeom>
        </p:spPr>
      </p:pic>
      <p:sp>
        <p:nvSpPr>
          <p:cNvPr id="22" name="Название 1">
            <a:extLst>
              <a:ext uri="{FF2B5EF4-FFF2-40B4-BE49-F238E27FC236}">
                <a16:creationId xmlns:a16="http://schemas.microsoft.com/office/drawing/2014/main" id="{F5C7952A-29C7-4BCD-BD5D-576F51D2106B}"/>
              </a:ext>
            </a:extLst>
          </p:cNvPr>
          <p:cNvSpPr txBox="1">
            <a:spLocks/>
          </p:cNvSpPr>
          <p:nvPr/>
        </p:nvSpPr>
        <p:spPr>
          <a:xfrm>
            <a:off x="895546" y="-10391"/>
            <a:ext cx="6124281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Многофункциональный биржевой холдинг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62341E7-6D4E-4F03-B699-0CA52AE826BC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996241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C32711F-4FCD-4742-81FB-D3806E15F99F}"/>
              </a:ext>
            </a:extLst>
          </p:cNvPr>
          <p:cNvGrpSpPr/>
          <p:nvPr/>
        </p:nvGrpSpPr>
        <p:grpSpPr>
          <a:xfrm>
            <a:off x="4543429" y="1065264"/>
            <a:ext cx="1282872" cy="523194"/>
            <a:chOff x="857730" y="1065264"/>
            <a:chExt cx="1282872" cy="52319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14C677C-119D-4EFB-9C0D-A2F32E0604F9}"/>
                </a:ext>
              </a:extLst>
            </p:cNvPr>
            <p:cNvSpPr/>
            <p:nvPr/>
          </p:nvSpPr>
          <p:spPr>
            <a:xfrm>
              <a:off x="857730" y="1065264"/>
              <a:ext cx="392536" cy="523194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2800" b="1" dirty="0">
                  <a:solidFill>
                    <a:schemeClr val="accent5"/>
                  </a:solidFill>
                </a:rPr>
                <a:t>8</a:t>
              </a:r>
              <a:endParaRPr lang="ru-RU" sz="1100" b="1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B4B250F-1D7C-44DA-AAE0-4EE5ED554973}"/>
                </a:ext>
              </a:extLst>
            </p:cNvPr>
            <p:cNvSpPr/>
            <p:nvPr/>
          </p:nvSpPr>
          <p:spPr>
            <a:xfrm>
              <a:off x="1164198" y="1154971"/>
              <a:ext cx="976404" cy="369306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ТОРГОВЫХ</a:t>
              </a:r>
            </a:p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СЕКЦИЙ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EC9AB64-C7F1-4673-B2EF-909A7048ACA9}"/>
              </a:ext>
            </a:extLst>
          </p:cNvPr>
          <p:cNvGrpSpPr/>
          <p:nvPr/>
        </p:nvGrpSpPr>
        <p:grpSpPr>
          <a:xfrm>
            <a:off x="5696711" y="1065264"/>
            <a:ext cx="1626720" cy="523194"/>
            <a:chOff x="2861198" y="1065264"/>
            <a:chExt cx="1626720" cy="52319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65068F9-6C99-4EB7-B3E4-1EF498E73ADC}"/>
                </a:ext>
              </a:extLst>
            </p:cNvPr>
            <p:cNvSpPr/>
            <p:nvPr/>
          </p:nvSpPr>
          <p:spPr>
            <a:xfrm>
              <a:off x="2861198" y="1065264"/>
              <a:ext cx="392537" cy="523194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2800" b="1" dirty="0">
                  <a:solidFill>
                    <a:schemeClr val="accent5"/>
                  </a:solidFill>
                </a:rPr>
                <a:t>9</a:t>
              </a:r>
              <a:endParaRPr lang="ru-RU" sz="1100" b="1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41583BB3-4CDA-4095-AE6E-BF000FF69080}"/>
                </a:ext>
              </a:extLst>
            </p:cNvPr>
            <p:cNvSpPr/>
            <p:nvPr/>
          </p:nvSpPr>
          <p:spPr>
            <a:xfrm>
              <a:off x="3145986" y="1154971"/>
              <a:ext cx="1341932" cy="369306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РАСЧЕТНЫХ ОРГАНИЗАЦИЙ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D44269A-9A8D-4A50-A235-10A2B276F496}"/>
              </a:ext>
            </a:extLst>
          </p:cNvPr>
          <p:cNvGrpSpPr/>
          <p:nvPr/>
        </p:nvGrpSpPr>
        <p:grpSpPr>
          <a:xfrm>
            <a:off x="7055459" y="1065264"/>
            <a:ext cx="2060514" cy="523194"/>
            <a:chOff x="5037473" y="1065264"/>
            <a:chExt cx="2060514" cy="523194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508E33C-B836-46D0-8636-CDECE7BB0048}"/>
                </a:ext>
              </a:extLst>
            </p:cNvPr>
            <p:cNvSpPr/>
            <p:nvPr/>
          </p:nvSpPr>
          <p:spPr>
            <a:xfrm>
              <a:off x="5037473" y="1065264"/>
              <a:ext cx="649890" cy="523194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2800" b="1" dirty="0">
                  <a:solidFill>
                    <a:schemeClr val="accent5"/>
                  </a:solidFill>
                </a:rPr>
                <a:t>31</a:t>
              </a:r>
              <a:endParaRPr lang="ru-RU" sz="1100" b="1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84AB655-0602-4E06-8A4A-5694D07CA608}"/>
                </a:ext>
              </a:extLst>
            </p:cNvPr>
            <p:cNvSpPr/>
            <p:nvPr/>
          </p:nvSpPr>
          <p:spPr>
            <a:xfrm>
              <a:off x="5497303" y="1154971"/>
              <a:ext cx="1600684" cy="369306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ГАРАНТИРУЮЩИЙ</a:t>
              </a:r>
            </a:p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БАНК</a:t>
              </a: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0E5C33F-83BD-48C0-B53B-A42E09CB4678}"/>
              </a:ext>
            </a:extLst>
          </p:cNvPr>
          <p:cNvSpPr/>
          <p:nvPr/>
        </p:nvSpPr>
        <p:spPr>
          <a:xfrm>
            <a:off x="3533456" y="3041145"/>
            <a:ext cx="829800" cy="70786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r">
              <a:spcAft>
                <a:spcPts val="15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СЭТ ВР</a:t>
            </a:r>
            <a:endParaRPr lang="ru-RU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DADD845-AA81-4FD0-97AE-974FE6279906}"/>
              </a:ext>
            </a:extLst>
          </p:cNvPr>
          <p:cNvSpPr/>
          <p:nvPr/>
        </p:nvSpPr>
        <p:spPr>
          <a:xfrm>
            <a:off x="2750127" y="3779944"/>
            <a:ext cx="1613129" cy="50780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7938" algn="r"/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Система электронных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9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торгов внебиржевого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9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рынка</a:t>
            </a:r>
            <a:endParaRPr lang="ru-RU" sz="9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5A91096-BAC5-4981-B39A-655CF40CBF04}"/>
              </a:ext>
            </a:extLst>
          </p:cNvPr>
          <p:cNvSpPr/>
          <p:nvPr/>
        </p:nvSpPr>
        <p:spPr>
          <a:xfrm>
            <a:off x="4598322" y="1771092"/>
            <a:ext cx="4097236" cy="89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14" tIns="45707" rIns="91414" bIns="45707">
            <a:noAutofit/>
          </a:bodyPr>
          <a:lstStyle/>
          <a:p>
            <a:pPr>
              <a:spcAft>
                <a:spcPts val="600"/>
              </a:spcAft>
              <a:buClr>
                <a:srgbClr val="0E779D"/>
              </a:buClr>
            </a:pPr>
            <a:r>
              <a:rPr lang="ru-RU" sz="12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В инфраструктуру биржевого рынка</a:t>
            </a:r>
            <a:br>
              <a:rPr lang="ru-RU" sz="1200" b="1" cap="all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2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входят Операторы товарных поставок:  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ПАО «Транснефть»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ООО «ОТП ТЭК»</a:t>
            </a:r>
          </a:p>
        </p:txBody>
      </p:sp>
    </p:spTree>
    <p:extLst>
      <p:ext uri="{BB962C8B-B14F-4D97-AF65-F5344CB8AC3E}">
        <p14:creationId xmlns:p14="http://schemas.microsoft.com/office/powerpoint/2010/main" val="272746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EDB50F56-87F3-4362-A74C-71229D2744EF}"/>
              </a:ext>
            </a:extLst>
          </p:cNvPr>
          <p:cNvSpPr txBox="1">
            <a:spLocks/>
          </p:cNvSpPr>
          <p:nvPr/>
        </p:nvSpPr>
        <p:spPr>
          <a:xfrm>
            <a:off x="895546" y="0"/>
            <a:ext cx="6114743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Биржи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2BE92F4-2AB0-41C7-92AF-0AEB46869227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1478526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178A104-DC37-4818-ADEE-3ED6B1C8FD4C}"/>
              </a:ext>
            </a:extLst>
          </p:cNvPr>
          <p:cNvSpPr/>
          <p:nvPr/>
        </p:nvSpPr>
        <p:spPr>
          <a:xfrm>
            <a:off x="895546" y="1106487"/>
            <a:ext cx="7780142" cy="132341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Выявление справедливых цен – повышение прозрачности рынков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Формирование общепризнанных ценовых индикаторов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Обеспечение эффективных торгов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Развитие торгов экспортными товарами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Информационное взаимодействие между Федеральным агентством лесного хозяйства и Биржей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6F179BA-D295-4FC9-A6D0-7E63D267E412}"/>
              </a:ext>
            </a:extLst>
          </p:cNvPr>
          <p:cNvSpPr/>
          <p:nvPr/>
        </p:nvSpPr>
        <p:spPr>
          <a:xfrm>
            <a:off x="883818" y="3461829"/>
            <a:ext cx="7541506" cy="52319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</a:rPr>
              <a:t>Соглашения о сотрудничестве, направленные на повышение информационной прозрачности рынков</a:t>
            </a:r>
            <a:endParaRPr lang="ru-RU" sz="1100" b="1" dirty="0">
              <a:solidFill>
                <a:schemeClr val="accent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4A47B2A-CEA4-4039-9A6A-9172A61307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7" y="4167789"/>
            <a:ext cx="386985" cy="42131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41FBE1-3100-409B-A921-685949B51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400" y="4167789"/>
            <a:ext cx="383989" cy="42131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0D064ED-A1E4-4222-9DA2-402DF52DA42E}"/>
              </a:ext>
            </a:extLst>
          </p:cNvPr>
          <p:cNvSpPr/>
          <p:nvPr/>
        </p:nvSpPr>
        <p:spPr>
          <a:xfrm>
            <a:off x="5644914" y="4117647"/>
            <a:ext cx="1281895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000" dirty="0"/>
              <a:t>Федеральная</a:t>
            </a:r>
          </a:p>
          <a:p>
            <a:r>
              <a:rPr lang="ru-RU" sz="1000" dirty="0"/>
              <a:t>антимонопольная </a:t>
            </a:r>
          </a:p>
          <a:p>
            <a:r>
              <a:rPr lang="ru-RU" sz="1000" dirty="0"/>
              <a:t>служба</a:t>
            </a:r>
            <a:endParaRPr lang="ru-RU" sz="700" dirty="0">
              <a:solidFill>
                <a:srgbClr val="0E779D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8637A00-F97B-4135-A384-7FDF46EBC92C}"/>
              </a:ext>
            </a:extLst>
          </p:cNvPr>
          <p:cNvSpPr/>
          <p:nvPr/>
        </p:nvSpPr>
        <p:spPr>
          <a:xfrm>
            <a:off x="3425526" y="4119722"/>
            <a:ext cx="1728980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000" dirty="0"/>
              <a:t>Министерство</a:t>
            </a:r>
          </a:p>
          <a:p>
            <a:r>
              <a:rPr lang="ru-RU" sz="1000" dirty="0"/>
              <a:t>экономического развития</a:t>
            </a:r>
          </a:p>
          <a:p>
            <a:r>
              <a:rPr lang="ru-RU" sz="1000" dirty="0"/>
              <a:t>Российской Федерации</a:t>
            </a:r>
            <a:endParaRPr lang="ru-RU" sz="400" dirty="0">
              <a:solidFill>
                <a:srgbClr val="0E779D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CC8EF20-3600-4708-A9BE-49FD45980DC4}"/>
              </a:ext>
            </a:extLst>
          </p:cNvPr>
          <p:cNvSpPr/>
          <p:nvPr/>
        </p:nvSpPr>
        <p:spPr>
          <a:xfrm>
            <a:off x="1311779" y="4117647"/>
            <a:ext cx="1899862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000" dirty="0"/>
              <a:t>Министерство</a:t>
            </a:r>
          </a:p>
          <a:p>
            <a:r>
              <a:rPr lang="ru-RU" sz="1000" dirty="0"/>
              <a:t>энергетики</a:t>
            </a:r>
          </a:p>
          <a:p>
            <a:r>
              <a:rPr lang="ru-RU" sz="1000" dirty="0"/>
              <a:t>Российской Федерации</a:t>
            </a:r>
            <a:endParaRPr lang="ru-RU" sz="100" dirty="0">
              <a:solidFill>
                <a:srgbClr val="0E779D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AB644EF-12A9-436F-8AEB-30E6719B4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749" y="4167790"/>
            <a:ext cx="384015" cy="421309"/>
          </a:xfrm>
          <a:prstGeom prst="rect">
            <a:avLst/>
          </a:prstGeom>
        </p:spPr>
      </p:pic>
      <p:pic>
        <p:nvPicPr>
          <p:cNvPr id="29" name="Picture 2" descr="https://www.tadviser.ru/images/3/34/%D0%A0%D0%BE%D1%81%D0%BB%D0%B5%D1%81%D1%85%D0%BE%D0%B7_%D0%93%D0%95%D0%A0%D0%91.png">
            <a:extLst>
              <a:ext uri="{FF2B5EF4-FFF2-40B4-BE49-F238E27FC236}">
                <a16:creationId xmlns:a16="http://schemas.microsoft.com/office/drawing/2014/main" id="{FDE7D21C-C9B7-4FE0-BA41-8267D91C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61" y="4167789"/>
            <a:ext cx="368427" cy="4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25590A6-E5A4-4D6F-B6D6-59E101761C91}"/>
              </a:ext>
            </a:extLst>
          </p:cNvPr>
          <p:cNvSpPr/>
          <p:nvPr/>
        </p:nvSpPr>
        <p:spPr>
          <a:xfrm>
            <a:off x="7376988" y="4117647"/>
            <a:ext cx="1488838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000" dirty="0"/>
              <a:t>Федеральное</a:t>
            </a:r>
          </a:p>
          <a:p>
            <a:r>
              <a:rPr lang="ru-RU" sz="1000" dirty="0"/>
              <a:t>агентство </a:t>
            </a:r>
          </a:p>
          <a:p>
            <a:r>
              <a:rPr lang="ru-RU" sz="1000" dirty="0"/>
              <a:t>лесного хозяйства</a:t>
            </a:r>
            <a:endParaRPr lang="ru-RU" sz="700" dirty="0">
              <a:solidFill>
                <a:srgbClr val="0E779D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B00F2B-2B7D-4DB1-986A-D89FB54CBB42}"/>
              </a:ext>
            </a:extLst>
          </p:cNvPr>
          <p:cNvSpPr/>
          <p:nvPr/>
        </p:nvSpPr>
        <p:spPr>
          <a:xfrm>
            <a:off x="883818" y="2571750"/>
            <a:ext cx="77116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</a:rPr>
              <a:t>Соглашения с регионами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Заключены Соглашения о сотрудничестве в области развития биржевой торговли с 31 субъектом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52651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1D808D-CD0D-4B4C-AF6E-33B2F005A39C}"/>
              </a:ext>
            </a:extLst>
          </p:cNvPr>
          <p:cNvSpPr/>
          <p:nvPr/>
        </p:nvSpPr>
        <p:spPr>
          <a:xfrm>
            <a:off x="889875" y="1115709"/>
            <a:ext cx="6052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B0F0"/>
                </a:solidFill>
                <a:latin typeface="+mj-lt"/>
              </a:rPr>
              <a:t>РЫНОК НЕФТЕПРОДУКТОВ СПбМТСБ – это:</a:t>
            </a: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Все основные виды нефтепродуктов, СУГ, масел, нефтехимии на базисах крупнейших НПЗ, нефтебазах, ЛПДС;</a:t>
            </a: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Доступ к торгам для всех желающих: напрямую или через брокера;</a:t>
            </a: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Ежедневные торги;</a:t>
            </a: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Регулярное и равномерное предложение товара производителями;</a:t>
            </a: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Поставка приобретенного товара на любую ж/д станцию на территории Российской Федерации;</a:t>
            </a: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Самая актуальная ценовая информация.</a:t>
            </a:r>
            <a:endParaRPr lang="ru-RU" sz="1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60121F6-5AEB-4BD3-AE62-3D794A90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F759A4E-2598-420E-A332-F19E2BC2AF0D}"/>
              </a:ext>
            </a:extLst>
          </p:cNvPr>
          <p:cNvSpPr/>
          <p:nvPr/>
        </p:nvSpPr>
        <p:spPr>
          <a:xfrm>
            <a:off x="7247241" y="1057440"/>
            <a:ext cx="1607670" cy="98485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23,2+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МЛН ТОНН</a:t>
            </a:r>
          </a:p>
          <a:p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РЕАЛИЗОВАНО</a:t>
            </a:r>
          </a:p>
          <a:p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в 2020 ГОДУ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1A09073-BE2F-4B31-879C-4AE31C9D3CCC}"/>
              </a:ext>
            </a:extLst>
          </p:cNvPr>
          <p:cNvSpPr/>
          <p:nvPr/>
        </p:nvSpPr>
        <p:spPr>
          <a:xfrm>
            <a:off x="7247240" y="2146943"/>
            <a:ext cx="1661089" cy="133110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2000</a:t>
            </a:r>
            <a:r>
              <a:rPr lang="ru-RU" sz="2800" b="1" dirty="0">
                <a:solidFill>
                  <a:schemeClr val="accent5"/>
                </a:solidFill>
              </a:rPr>
              <a:t>+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УЧАСТНИКОВ,</a:t>
            </a:r>
          </a:p>
          <a:p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ВКЛЮЧАЯ КРУПНЕЙШИЕ НЕФТЯНЫЕ КОМПАНИИ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193EB5F-CCD8-4D5E-AFEA-B4CE543EFDD7}"/>
              </a:ext>
            </a:extLst>
          </p:cNvPr>
          <p:cNvSpPr/>
          <p:nvPr/>
        </p:nvSpPr>
        <p:spPr>
          <a:xfrm>
            <a:off x="7236643" y="3584959"/>
            <a:ext cx="1661089" cy="861748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1</a:t>
            </a:r>
            <a:r>
              <a:rPr lang="en-US" sz="2800" b="1" dirty="0">
                <a:solidFill>
                  <a:schemeClr val="accent5"/>
                </a:solidFill>
              </a:rPr>
              <a:t>000</a:t>
            </a:r>
            <a:r>
              <a:rPr lang="ru-RU" sz="2800" b="1" dirty="0">
                <a:solidFill>
                  <a:schemeClr val="accent5"/>
                </a:solidFill>
              </a:rPr>
              <a:t>+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БИРЖЕВЫХ ИНСТРУМЕНТОВ</a:t>
            </a:r>
            <a:endParaRPr lang="ru-RU" sz="100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E2CE99F9-A325-4ECE-AE2F-241380F513BB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Рынок нефтепродуктов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C5F92DF-606A-48ED-8845-21C4EAD9439A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1986522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80023C-B454-4C86-8550-A39F76B6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08" y="273216"/>
            <a:ext cx="177388" cy="2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3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161757-2A19-4DBD-84BC-1870AFBE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DFAA34-9E2E-4EF5-8C61-E6910D52D466}"/>
              </a:ext>
            </a:extLst>
          </p:cNvPr>
          <p:cNvSpPr/>
          <p:nvPr/>
        </p:nvSpPr>
        <p:spPr>
          <a:xfrm>
            <a:off x="4323254" y="1106986"/>
            <a:ext cx="45379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000" dirty="0">
                <a:cs typeface="Arial" panose="020B0604020202020204" pitchFamily="34" charset="0"/>
              </a:rPr>
              <a:t>В Секции «Нефтепродукты» представлены </a:t>
            </a:r>
            <a:r>
              <a:rPr lang="ru-RU" sz="1000" b="1" dirty="0">
                <a:solidFill>
                  <a:schemeClr val="accent1"/>
                </a:solidFill>
                <a:cs typeface="Arial" panose="020B0604020202020204" pitchFamily="34" charset="0"/>
              </a:rPr>
              <a:t>все основные виды нефтепродуктов </a:t>
            </a:r>
            <a:r>
              <a:rPr lang="ru-RU" sz="1000" dirty="0">
                <a:cs typeface="Arial" panose="020B0604020202020204" pitchFamily="34" charset="0"/>
              </a:rPr>
              <a:t>(автомобильные бензины, дизельное топливо, авиакеросин и мазут), </a:t>
            </a:r>
            <a:r>
              <a:rPr lang="ru-RU" sz="1000" b="1" dirty="0">
                <a:solidFill>
                  <a:schemeClr val="accent1"/>
                </a:solidFill>
                <a:cs typeface="Arial" panose="020B0604020202020204" pitchFamily="34" charset="0"/>
              </a:rPr>
              <a:t>сжиженные углеводородные газы,</a:t>
            </a:r>
            <a:r>
              <a:rPr lang="ru-RU" sz="1000" b="1" dirty="0">
                <a:solidFill>
                  <a:srgbClr val="0E779D"/>
                </a:solidFill>
                <a:cs typeface="Arial" panose="020B0604020202020204" pitchFamily="34" charset="0"/>
              </a:rPr>
              <a:t/>
            </a:r>
            <a:br>
              <a:rPr lang="ru-RU" sz="1000" b="1" dirty="0">
                <a:solidFill>
                  <a:srgbClr val="0E779D"/>
                </a:solidFill>
                <a:cs typeface="Arial" panose="020B0604020202020204" pitchFamily="34" charset="0"/>
              </a:rPr>
            </a:br>
            <a:r>
              <a:rPr lang="ru-RU" sz="1000" dirty="0">
                <a:cs typeface="Arial" panose="020B0604020202020204" pitchFamily="34" charset="0"/>
              </a:rPr>
              <a:t>а также масла, нефтехимия, ШФЛУ и </a:t>
            </a:r>
            <a:r>
              <a:rPr lang="ru-RU" sz="1000" b="1" dirty="0">
                <a:solidFill>
                  <a:schemeClr val="accent1"/>
                </a:solidFill>
                <a:cs typeface="Arial" panose="020B0604020202020204" pitchFamily="34" charset="0"/>
              </a:rPr>
              <a:t>прочие категории товаров, выработанных из нефти и газа. </a:t>
            </a:r>
            <a:endParaRPr lang="ru-RU" sz="1050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F8AAFD-3D35-4642-987E-0F964233839C}"/>
              </a:ext>
            </a:extLst>
          </p:cNvPr>
          <p:cNvSpPr/>
          <p:nvPr/>
        </p:nvSpPr>
        <p:spPr>
          <a:xfrm>
            <a:off x="4323254" y="1908059"/>
            <a:ext cx="4537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000" dirty="0">
                <a:cs typeface="Arial" panose="020B0604020202020204" pitchFamily="34" charset="0"/>
              </a:rPr>
              <a:t>Перечень биржевых инструментов регулярно дополняется на основании заявок продавцов и покупателей.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F499B-4FE8-49F2-B1EE-701FCE6EBD1A}"/>
              </a:ext>
            </a:extLst>
          </p:cNvPr>
          <p:cNvSpPr txBox="1"/>
          <p:nvPr/>
        </p:nvSpPr>
        <p:spPr>
          <a:xfrm>
            <a:off x="913303" y="1110166"/>
            <a:ext cx="3014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Каждая четвертая тонна </a:t>
            </a:r>
            <a:r>
              <a:rPr lang="ru-RU" sz="1400" dirty="0"/>
              <a:t>нефтепродуктов и СУГ </a:t>
            </a:r>
            <a:br>
              <a:rPr lang="ru-RU" sz="1400" dirty="0"/>
            </a:br>
            <a:r>
              <a:rPr lang="ru-RU" sz="1400" dirty="0"/>
              <a:t>на внутреннем рынке </a:t>
            </a:r>
            <a:br>
              <a:rPr lang="ru-RU" sz="1400" dirty="0"/>
            </a:br>
            <a:r>
              <a:rPr lang="ru-RU" sz="1400" b="1" dirty="0"/>
              <a:t>реализуется через СПбМТСБ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A7D68-FCB0-4883-87AB-91102D3813BD}"/>
              </a:ext>
            </a:extLst>
          </p:cNvPr>
          <p:cNvSpPr txBox="1"/>
          <p:nvPr/>
        </p:nvSpPr>
        <p:spPr>
          <a:xfrm>
            <a:off x="916340" y="2136048"/>
            <a:ext cx="325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</a:rPr>
              <a:t>ДОЛИ БИРЖЕВЫХ ПОСТАВОК</a:t>
            </a:r>
            <a:br>
              <a:rPr lang="ru-RU" sz="1200" b="1" dirty="0">
                <a:solidFill>
                  <a:schemeClr val="accent1"/>
                </a:solidFill>
              </a:rPr>
            </a:br>
            <a:r>
              <a:rPr lang="ru-RU" sz="1200" b="1" dirty="0">
                <a:solidFill>
                  <a:schemeClr val="accent1"/>
                </a:solidFill>
              </a:rPr>
              <a:t>в 2020 году</a:t>
            </a:r>
          </a:p>
        </p:txBody>
      </p:sp>
      <p:sp>
        <p:nvSpPr>
          <p:cNvPr id="12" name="Прямоугольник 11">
            <a:hlinkClick r:id="rId2" action="ppaction://hlinksldjump"/>
            <a:extLst>
              <a:ext uri="{FF2B5EF4-FFF2-40B4-BE49-F238E27FC236}">
                <a16:creationId xmlns:a16="http://schemas.microsoft.com/office/drawing/2014/main" id="{EA5BEBEC-066F-4A72-98B2-20EACFC127DC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4798B8E3-2D1D-49F1-A7FA-33BF2D92A85E}"/>
              </a:ext>
            </a:extLst>
          </p:cNvPr>
          <p:cNvCxnSpPr>
            <a:cxnSpLocks/>
          </p:cNvCxnSpPr>
          <p:nvPr/>
        </p:nvCxnSpPr>
        <p:spPr>
          <a:xfrm>
            <a:off x="4428582" y="3301202"/>
            <a:ext cx="1263558" cy="0"/>
          </a:xfrm>
          <a:prstGeom prst="line">
            <a:avLst/>
          </a:prstGeom>
          <a:ln w="9525">
            <a:solidFill>
              <a:srgbClr val="EF7F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12E6CD9F-CF71-4EEA-A4EE-775D4F8221EB}"/>
              </a:ext>
            </a:extLst>
          </p:cNvPr>
          <p:cNvCxnSpPr/>
          <p:nvPr/>
        </p:nvCxnSpPr>
        <p:spPr>
          <a:xfrm>
            <a:off x="7391400" y="3333424"/>
            <a:ext cx="1307969" cy="0"/>
          </a:xfrm>
          <a:prstGeom prst="line">
            <a:avLst/>
          </a:prstGeom>
          <a:ln w="9525">
            <a:solidFill>
              <a:srgbClr val="0078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3EAF133-2203-4CC9-B741-1E7C07F2CD25}"/>
              </a:ext>
            </a:extLst>
          </p:cNvPr>
          <p:cNvCxnSpPr>
            <a:cxnSpLocks/>
          </p:cNvCxnSpPr>
          <p:nvPr/>
        </p:nvCxnSpPr>
        <p:spPr>
          <a:xfrm>
            <a:off x="6680462" y="4542740"/>
            <a:ext cx="2018906" cy="0"/>
          </a:xfrm>
          <a:prstGeom prst="line">
            <a:avLst/>
          </a:prstGeom>
          <a:ln w="9525">
            <a:solidFill>
              <a:srgbClr val="A826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7883532-C4D2-4CC3-AF3D-4F459DF69836}"/>
              </a:ext>
            </a:extLst>
          </p:cNvPr>
          <p:cNvCxnSpPr>
            <a:cxnSpLocks/>
          </p:cNvCxnSpPr>
          <p:nvPr/>
        </p:nvCxnSpPr>
        <p:spPr>
          <a:xfrm>
            <a:off x="4428582" y="4487324"/>
            <a:ext cx="1747428" cy="0"/>
          </a:xfrm>
          <a:prstGeom prst="line">
            <a:avLst/>
          </a:prstGeom>
          <a:ln w="9525">
            <a:solidFill>
              <a:srgbClr val="9D9E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856A2B92-140B-439E-9B22-E13D622589BF}"/>
              </a:ext>
            </a:extLst>
          </p:cNvPr>
          <p:cNvCxnSpPr>
            <a:cxnSpLocks/>
          </p:cNvCxnSpPr>
          <p:nvPr/>
        </p:nvCxnSpPr>
        <p:spPr>
          <a:xfrm>
            <a:off x="4428582" y="3977579"/>
            <a:ext cx="1503588" cy="349002"/>
          </a:xfrm>
          <a:prstGeom prst="bentConnector3">
            <a:avLst>
              <a:gd name="adj1" fmla="val 50000"/>
            </a:avLst>
          </a:prstGeom>
          <a:ln w="9525">
            <a:solidFill>
              <a:srgbClr val="54AF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Название 1">
            <a:extLst>
              <a:ext uri="{FF2B5EF4-FFF2-40B4-BE49-F238E27FC236}">
                <a16:creationId xmlns:a16="http://schemas.microsoft.com/office/drawing/2014/main" id="{3AD1DC67-3559-4C4C-8DD2-9D0009307E1F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Рынок нефтепродуктов.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Товарная линейка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BDAF213-2719-4F33-9D03-83E699E28375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240755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BE9F22B-6224-4AB7-B36C-ABC852237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08" y="273216"/>
            <a:ext cx="177388" cy="201098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90ADEFB-2C57-49D3-96BD-0C80019528B4}"/>
              </a:ext>
            </a:extLst>
          </p:cNvPr>
          <p:cNvSpPr/>
          <p:nvPr/>
        </p:nvSpPr>
        <p:spPr>
          <a:xfrm>
            <a:off x="4840679" y="4838610"/>
            <a:ext cx="3945102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r"/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предоставлены на 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30.09.2021</a:t>
            </a:r>
            <a:endParaRPr lang="ru-RU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784394CB-AA64-4D2E-89E7-06E248402DE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3303" y="2617429"/>
          <a:ext cx="3104547" cy="183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4247763" y="2049870"/>
          <a:ext cx="45839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49A29A1-7E1F-4CB5-A6C7-08FA25255A47}"/>
              </a:ext>
            </a:extLst>
          </p:cNvPr>
          <p:cNvSpPr txBox="1"/>
          <p:nvPr/>
        </p:nvSpPr>
        <p:spPr>
          <a:xfrm>
            <a:off x="6135443" y="3387552"/>
            <a:ext cx="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2021</a:t>
            </a:r>
            <a:endParaRPr lang="ru-RU" sz="1200" b="1" dirty="0"/>
          </a:p>
          <a:p>
            <a:pPr algn="ctr"/>
            <a:r>
              <a:rPr lang="ru-RU" sz="1200" b="1" dirty="0"/>
              <a:t>год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5F8B76-92C5-4A67-B172-9B2822A47CA9}"/>
              </a:ext>
            </a:extLst>
          </p:cNvPr>
          <p:cNvSpPr txBox="1"/>
          <p:nvPr/>
        </p:nvSpPr>
        <p:spPr>
          <a:xfrm>
            <a:off x="1481383" y="4444139"/>
            <a:ext cx="2037254" cy="438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dirty="0">
                <a:cs typeface="Arial" panose="020B0604020202020204" pitchFamily="34" charset="0"/>
              </a:rPr>
              <a:t>Объем поставок на внутренний рынок</a:t>
            </a:r>
          </a:p>
          <a:p>
            <a:pPr>
              <a:lnSpc>
                <a:spcPct val="150000"/>
              </a:lnSpc>
            </a:pPr>
            <a:r>
              <a:rPr lang="ru-RU" sz="800" dirty="0">
                <a:cs typeface="Arial" panose="020B0604020202020204" pitchFamily="34" charset="0"/>
              </a:rPr>
              <a:t>Доля биржевых поставок</a:t>
            </a:r>
            <a:endParaRPr lang="ru-RU" sz="8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CF78FB6-D028-43B7-8D08-73520570ACB6}"/>
              </a:ext>
            </a:extLst>
          </p:cNvPr>
          <p:cNvSpPr/>
          <p:nvPr/>
        </p:nvSpPr>
        <p:spPr>
          <a:xfrm>
            <a:off x="1368301" y="4542740"/>
            <a:ext cx="96540" cy="96540"/>
          </a:xfrm>
          <a:prstGeom prst="rect">
            <a:avLst/>
          </a:prstGeom>
          <a:solidFill>
            <a:schemeClr val="bg1"/>
          </a:solidFill>
          <a:ln>
            <a:solidFill>
              <a:srgbClr val="9D9E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F3DA7E7-8A9A-4A98-949B-42B75BAF2883}"/>
              </a:ext>
            </a:extLst>
          </p:cNvPr>
          <p:cNvSpPr/>
          <p:nvPr/>
        </p:nvSpPr>
        <p:spPr>
          <a:xfrm>
            <a:off x="1371316" y="4720336"/>
            <a:ext cx="96540" cy="96540"/>
          </a:xfrm>
          <a:prstGeom prst="rect">
            <a:avLst/>
          </a:prstGeom>
          <a:solidFill>
            <a:srgbClr val="9D9E9E"/>
          </a:solidFill>
          <a:ln>
            <a:solidFill>
              <a:srgbClr val="9D9E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714521"/>
              </p:ext>
            </p:extLst>
          </p:nvPr>
        </p:nvGraphicFramePr>
        <p:xfrm>
          <a:off x="4121029" y="2108619"/>
          <a:ext cx="4845138" cy="268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6919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Название 1">
            <a:extLst>
              <a:ext uri="{FF2B5EF4-FFF2-40B4-BE49-F238E27FC236}">
                <a16:creationId xmlns:a16="http://schemas.microsoft.com/office/drawing/2014/main" id="{422B2659-DDE6-4675-99FE-107A594DD380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Рынок природного газа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0C1E34B-8AE4-4A20-806D-33A82A5A02BE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1969138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AA852A-64B9-479C-B419-9EE006E4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96" y="273216"/>
            <a:ext cx="145411" cy="1992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7CF30B-9771-4BCF-BD2D-8BB1AD7956E0}"/>
              </a:ext>
            </a:extLst>
          </p:cNvPr>
          <p:cNvSpPr/>
          <p:nvPr/>
        </p:nvSpPr>
        <p:spPr>
          <a:xfrm>
            <a:off x="917903" y="1113286"/>
            <a:ext cx="7757785" cy="131571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Биржевые торги природным газом на СПбМТСБ стартовали 22 октября 2014 </a:t>
            </a:r>
            <a:r>
              <a:rPr lang="ru-RU" sz="900" dirty="0"/>
              <a:t>года в</a:t>
            </a:r>
            <a:r>
              <a:rPr lang="ru-RU" sz="900" dirty="0">
                <a:cs typeface="Arial" panose="020B0604020202020204" pitchFamily="34" charset="0"/>
              </a:rPr>
              <a:t> рамках исполнения подпункта «в» пункта 2 протокола Комиссии при Президенте Российской Федерации по вопросам развития топливно-энергетического комплекса</a:t>
            </a:r>
            <a:br>
              <a:rPr lang="ru-RU" sz="900" dirty="0">
                <a:cs typeface="Arial" panose="020B0604020202020204" pitchFamily="34" charset="0"/>
              </a:rPr>
            </a:br>
            <a:r>
              <a:rPr lang="ru-RU" sz="900" dirty="0">
                <a:cs typeface="Arial" panose="020B0604020202020204" pitchFamily="34" charset="0"/>
              </a:rPr>
              <a:t>и экологической безопасности от 04.07.2014 № А4-26-368.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Биржевые </a:t>
            </a: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договоры могут быть заключены на балансовых пунктах (БП): </a:t>
            </a:r>
            <a:r>
              <a:rPr lang="ru-RU" sz="900" dirty="0">
                <a:cs typeface="Arial" panose="020B0604020202020204" pitchFamily="34" charset="0"/>
              </a:rPr>
              <a:t>КС «Надым», «622,5 км (Локосово)». ООО «Газпром межрегионгаз» участвует в торгах в качестве продавца объемов газа ПАО «Газпром».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ООО «ОТП ТЭК» получена аккредитация Банка России на осуществление функций Оператора товарных поставок.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С 1 января 2021 года учет ежесуточных поставок/отбора биржевого газа осуществляется ОТП с использованием ТТС продавцов</a:t>
            </a:r>
            <a:br>
              <a:rPr lang="ru-RU" sz="900" dirty="0">
                <a:cs typeface="Arial" panose="020B0604020202020204" pitchFamily="34" charset="0"/>
              </a:rPr>
            </a:br>
            <a:r>
              <a:rPr lang="ru-RU" sz="900" dirty="0">
                <a:cs typeface="Arial" panose="020B0604020202020204" pitchFamily="34" charset="0"/>
              </a:rPr>
              <a:t>и покупателей.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5B646A-98EC-4377-A0F9-DB955E8A6808}"/>
              </a:ext>
            </a:extLst>
          </p:cNvPr>
          <p:cNvSpPr/>
          <p:nvPr/>
        </p:nvSpPr>
        <p:spPr>
          <a:xfrm>
            <a:off x="895545" y="2645013"/>
            <a:ext cx="381656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0E779D"/>
              </a:buClr>
            </a:pPr>
            <a:r>
              <a:rPr lang="ru-RU" sz="1200" b="1" dirty="0">
                <a:cs typeface="Arial" panose="020B0604020202020204" pitchFamily="34" charset="0"/>
              </a:rPr>
              <a:t>РЕЗУЛЬТАТЫ в 2014-2020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ru-RU" sz="1200" b="1" dirty="0">
                <a:cs typeface="Arial" panose="020B0604020202020204" pitchFamily="34" charset="0"/>
              </a:rPr>
              <a:t>гг.: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Создана техническая и нормативная база</a:t>
            </a:r>
            <a:r>
              <a:rPr lang="ru-RU" sz="9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900" dirty="0">
                <a:cs typeface="Arial" panose="020B0604020202020204" pitchFamily="34" charset="0"/>
              </a:rPr>
              <a:t>для работы организованного рынка газа;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Обеспечены прозрачные и равные условия доступа</a:t>
            </a:r>
            <a:b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к торгам, </a:t>
            </a:r>
            <a:r>
              <a:rPr lang="ru-RU" sz="900" dirty="0">
                <a:cs typeface="Arial" panose="020B0604020202020204" pitchFamily="34" charset="0"/>
              </a:rPr>
              <a:t>позволяющие формировать объективный биржевой индикатор цены на газ;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Реализована задача повышения ликвидности торгов </a:t>
            </a:r>
            <a:r>
              <a:rPr lang="ru-RU" sz="900" dirty="0">
                <a:cs typeface="Arial" panose="020B0604020202020204" pitchFamily="34" charset="0"/>
              </a:rPr>
              <a:t>вдоль газопровода «Уренгой-Челябинск» за счет объединения двух балансовых пунктов в один – «622.5 км (Локосово)»; 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Реализован первый этап системы коммерческой балансировки </a:t>
            </a:r>
            <a:r>
              <a:rPr lang="ru-RU" sz="900" dirty="0">
                <a:cs typeface="Arial" panose="020B0604020202020204" pitchFamily="34" charset="0"/>
              </a:rPr>
              <a:t>объемов газа (перепродажа покупателями по рыночным ценам невыбранных ими биржевых объемов газа).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111FB4-4A14-43BD-904B-C6FC7C64C218}"/>
              </a:ext>
            </a:extLst>
          </p:cNvPr>
          <p:cNvSpPr/>
          <p:nvPr/>
        </p:nvSpPr>
        <p:spPr>
          <a:xfrm>
            <a:off x="4712110" y="2639494"/>
            <a:ext cx="4073671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0E779D"/>
              </a:buClr>
            </a:pPr>
            <a:r>
              <a:rPr lang="ru-RU" sz="1200" b="1" dirty="0">
                <a:cs typeface="Arial" panose="020B0604020202020204" pitchFamily="34" charset="0"/>
              </a:rPr>
              <a:t>КЛЮЧЕВЫЕ НАПРАВЛЕНИЯ на 2021-2022 гг.: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Переход к рыночному ценообразованию</a:t>
            </a:r>
            <a:r>
              <a:rPr lang="ru-RU" sz="9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900" dirty="0">
                <a:cs typeface="Arial" panose="020B0604020202020204" pitchFamily="34" charset="0"/>
              </a:rPr>
              <a:t>путем формирования биржевых и внебиржевых индикаторов цен на природный газ</a:t>
            </a:r>
            <a:br>
              <a:rPr lang="ru-RU" sz="900" dirty="0">
                <a:cs typeface="Arial" panose="020B0604020202020204" pitchFamily="34" charset="0"/>
              </a:rPr>
            </a:br>
            <a:r>
              <a:rPr lang="ru-RU" sz="900" dirty="0">
                <a:cs typeface="Arial" panose="020B0604020202020204" pitchFamily="34" charset="0"/>
              </a:rPr>
              <a:t>(Указ Президента России от 21.12.2017 № 618);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Реализация «Дорожной карты» по развитию конкуренции</a:t>
            </a:r>
            <a:b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900" dirty="0">
                <a:cs typeface="Arial" panose="020B0604020202020204" pitchFamily="34" charset="0"/>
              </a:rPr>
              <a:t>в отраслях экономики Российской Федерации (распоряжение Правительства России от 16.08.2018 № 1697-р);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Реализация проекта коммерческой балансировки газа</a:t>
            </a:r>
            <a:r>
              <a:rPr lang="ru-RU" sz="900" dirty="0">
                <a:solidFill>
                  <a:schemeClr val="accent1"/>
                </a:solidFill>
                <a:cs typeface="Arial" panose="020B0604020202020204" pitchFamily="34" charset="0"/>
              </a:rPr>
              <a:t/>
            </a:r>
            <a:br>
              <a:rPr lang="ru-RU" sz="900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900" dirty="0">
                <a:cs typeface="Arial" panose="020B0604020202020204" pitchFamily="34" charset="0"/>
              </a:rPr>
              <a:t>(покупка на организованных торгах  объемов газа, отобранных сверх договора);</a:t>
            </a: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Запуск торгов поставочными фьючерсами на газ;</a:t>
            </a:r>
            <a:endParaRPr lang="ru-RU" sz="9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85659" indent="-285659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Внедрение инструментов со сроком поставки «текущие газовые сутки» </a:t>
            </a:r>
            <a:r>
              <a:rPr lang="ru-RU" sz="900" dirty="0">
                <a:cs typeface="Arial" panose="020B0604020202020204" pitchFamily="34" charset="0"/>
              </a:rPr>
              <a:t>в режим торгов </a:t>
            </a:r>
            <a:r>
              <a:rPr lang="ru-RU" sz="900" b="1" dirty="0">
                <a:solidFill>
                  <a:schemeClr val="accent1"/>
                </a:solidFill>
                <a:cs typeface="Arial" panose="020B0604020202020204" pitchFamily="34" charset="0"/>
              </a:rPr>
              <a:t>«Продажа НБО».</a:t>
            </a:r>
            <a:endParaRPr lang="ru-RU" sz="9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7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Название 1">
            <a:extLst>
              <a:ext uri="{FF2B5EF4-FFF2-40B4-BE49-F238E27FC236}">
                <a16:creationId xmlns:a16="http://schemas.microsoft.com/office/drawing/2014/main" id="{6CEE885D-2103-48E1-AD3B-B0FD273F400D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Рынок природного газа.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5ABAC50-2811-4152-AF85-C3E26561974E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115437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A9A04B0-FA2F-4F71-8A13-2977C867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96" y="273216"/>
            <a:ext cx="145411" cy="1992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512D1E-41EB-4D9E-AAA0-29C87897AF79}"/>
              </a:ext>
            </a:extLst>
          </p:cNvPr>
          <p:cNvSpPr txBox="1"/>
          <p:nvPr/>
        </p:nvSpPr>
        <p:spPr>
          <a:xfrm>
            <a:off x="5112651" y="2463390"/>
            <a:ext cx="3328387" cy="553972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200" b="1" dirty="0"/>
              <a:t>НКО ЦК РДК (АО) </a:t>
            </a:r>
          </a:p>
          <a:p>
            <a:r>
              <a:rPr lang="ru-RU" sz="900" dirty="0"/>
              <a:t>клиринговая организация, осуществляющая расчет</a:t>
            </a:r>
            <a:br>
              <a:rPr lang="ru-RU" sz="900" dirty="0"/>
            </a:br>
            <a:r>
              <a:rPr lang="ru-RU" sz="900" dirty="0"/>
              <a:t>по обязательствам из договоров поставки 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9DCD13-B7C8-435B-BA03-803592174478}"/>
              </a:ext>
            </a:extLst>
          </p:cNvPr>
          <p:cNvSpPr txBox="1"/>
          <p:nvPr/>
        </p:nvSpPr>
        <p:spPr>
          <a:xfrm>
            <a:off x="5112664" y="4017523"/>
            <a:ext cx="3911015" cy="69247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200" b="1" dirty="0"/>
              <a:t>ОРГАНИЗАТОР ТРАНСПО</a:t>
            </a:r>
            <a:r>
              <a:rPr lang="en-US" sz="1200" b="1" dirty="0"/>
              <a:t>P</a:t>
            </a:r>
            <a:r>
              <a:rPr lang="ru-RU" sz="1200" b="1" dirty="0"/>
              <a:t>ТИРОВКИ </a:t>
            </a:r>
          </a:p>
          <a:p>
            <a:r>
              <a:rPr lang="ru-RU" sz="900" dirty="0"/>
              <a:t>ООО «ОТП ТЭК» – агентские услуги по организации транспортировки газа по ГТС, предоставление информации</a:t>
            </a:r>
            <a:br>
              <a:rPr lang="ru-RU" sz="900" dirty="0"/>
            </a:br>
            <a:r>
              <a:rPr lang="ru-RU" sz="900" dirty="0"/>
              <a:t>о стоимости транспортировки газа и ограничениях по мощностям.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9B45E8-8E8B-40B0-A70D-5CB023545BC8}"/>
              </a:ext>
            </a:extLst>
          </p:cNvPr>
          <p:cNvSpPr txBox="1"/>
          <p:nvPr/>
        </p:nvSpPr>
        <p:spPr>
          <a:xfrm>
            <a:off x="5112652" y="1115043"/>
            <a:ext cx="2303362" cy="43086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200" b="1" dirty="0"/>
              <a:t>БИРЖА</a:t>
            </a:r>
            <a:endParaRPr lang="en-US" sz="1600" b="1" dirty="0"/>
          </a:p>
          <a:p>
            <a:r>
              <a:rPr lang="ru-RU" sz="1000" dirty="0"/>
              <a:t>организатор торговли газом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3DFEA1-7ACE-460C-B731-41879E1635FF}"/>
              </a:ext>
            </a:extLst>
          </p:cNvPr>
          <p:cNvSpPr txBox="1"/>
          <p:nvPr/>
        </p:nvSpPr>
        <p:spPr>
          <a:xfrm>
            <a:off x="5112664" y="1523957"/>
            <a:ext cx="1865001" cy="784804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900" b="1" dirty="0"/>
              <a:t>Биржевые инструменты:</a:t>
            </a:r>
          </a:p>
          <a:p>
            <a:r>
              <a:rPr lang="ru-RU" sz="900" dirty="0">
                <a:solidFill>
                  <a:schemeClr val="accent1"/>
                </a:solidFill>
              </a:rPr>
              <a:t>Поставка</a:t>
            </a:r>
            <a:endParaRPr lang="ru-RU" sz="900" dirty="0">
              <a:solidFill>
                <a:srgbClr val="0E779D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/>
              <a:t>на следующий месяц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/>
              <a:t>на сутки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/>
              <a:t>на нерабочий день </a:t>
            </a:r>
            <a:r>
              <a:rPr lang="en-US" sz="900" dirty="0"/>
              <a:t>n</a:t>
            </a:r>
            <a:endParaRPr lang="ru-RU" sz="9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72D925-86AE-4CCB-B2E3-B1BF03134ED6}"/>
              </a:ext>
            </a:extLst>
          </p:cNvPr>
          <p:cNvSpPr txBox="1"/>
          <p:nvPr/>
        </p:nvSpPr>
        <p:spPr>
          <a:xfrm>
            <a:off x="5112665" y="3192460"/>
            <a:ext cx="3272904" cy="553972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200" b="1" dirty="0"/>
              <a:t>УЧАСТНИКИ</a:t>
            </a:r>
            <a:r>
              <a:rPr lang="en-US" sz="1200" b="1" dirty="0"/>
              <a:t> </a:t>
            </a:r>
            <a:r>
              <a:rPr lang="ru-RU" sz="1200" b="1" dirty="0"/>
              <a:t>ТОРГОВ / КЛИРИНГА</a:t>
            </a:r>
            <a:endParaRPr lang="en-US" sz="1200" b="1" dirty="0"/>
          </a:p>
          <a:p>
            <a:r>
              <a:rPr lang="ru-RU" sz="900" dirty="0"/>
              <a:t>аккредитованные на Бирже/РДК</a:t>
            </a:r>
            <a:r>
              <a:rPr lang="en-US" sz="900" dirty="0"/>
              <a:t> </a:t>
            </a:r>
            <a:r>
              <a:rPr lang="ru-RU" sz="900" dirty="0"/>
              <a:t>участники рынка</a:t>
            </a:r>
            <a:br>
              <a:rPr lang="ru-RU" sz="900" dirty="0"/>
            </a:br>
            <a:r>
              <a:rPr lang="ru-RU" sz="900" dirty="0"/>
              <a:t>и их клиенты.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D8DEB4-39F4-4FA5-8854-06EE8CFC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4" y="1214526"/>
            <a:ext cx="3432757" cy="343769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57B59B9-6805-40F0-8C0A-E960FC0A69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161" y="1733441"/>
            <a:ext cx="790078" cy="2469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302D9DC-EA9D-4F7F-9173-6C3488417D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63" y="3621157"/>
            <a:ext cx="477989" cy="742602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E8D134E-536E-4CF5-BE46-E06DF603E7B0}"/>
              </a:ext>
            </a:extLst>
          </p:cNvPr>
          <p:cNvSpPr/>
          <p:nvPr/>
        </p:nvSpPr>
        <p:spPr>
          <a:xfrm>
            <a:off x="5008281" y="1207615"/>
            <a:ext cx="104370" cy="104370"/>
          </a:xfrm>
          <a:prstGeom prst="rect">
            <a:avLst/>
          </a:prstGeom>
          <a:solidFill>
            <a:schemeClr val="bg1"/>
          </a:solidFill>
          <a:ln w="12700">
            <a:solidFill>
              <a:srgbClr val="9D9E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28A6277-31E5-4652-9088-439C58782F1E}"/>
              </a:ext>
            </a:extLst>
          </p:cNvPr>
          <p:cNvSpPr/>
          <p:nvPr/>
        </p:nvSpPr>
        <p:spPr>
          <a:xfrm>
            <a:off x="5008281" y="2546777"/>
            <a:ext cx="104370" cy="10437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982D384-CE4C-4A0C-9BFF-0ECA1A1070EB}"/>
              </a:ext>
            </a:extLst>
          </p:cNvPr>
          <p:cNvSpPr/>
          <p:nvPr/>
        </p:nvSpPr>
        <p:spPr>
          <a:xfrm>
            <a:off x="5008281" y="3282794"/>
            <a:ext cx="104370" cy="104370"/>
          </a:xfrm>
          <a:prstGeom prst="rect">
            <a:avLst/>
          </a:prstGeom>
          <a:solidFill>
            <a:srgbClr val="55BFE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6932E2E-FBFD-4B7B-8EB2-B7F6A45F707E}"/>
              </a:ext>
            </a:extLst>
          </p:cNvPr>
          <p:cNvSpPr/>
          <p:nvPr/>
        </p:nvSpPr>
        <p:spPr>
          <a:xfrm>
            <a:off x="5008281" y="4109258"/>
            <a:ext cx="104370" cy="104370"/>
          </a:xfrm>
          <a:prstGeom prst="rect">
            <a:avLst/>
          </a:prstGeom>
          <a:solidFill>
            <a:srgbClr val="A9DFF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090932-E7BA-4B59-B8C2-9F576E5CA252}"/>
              </a:ext>
            </a:extLst>
          </p:cNvPr>
          <p:cNvSpPr txBox="1"/>
          <p:nvPr/>
        </p:nvSpPr>
        <p:spPr>
          <a:xfrm>
            <a:off x="6613557" y="1682924"/>
            <a:ext cx="1555029" cy="64630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900" dirty="0">
                <a:solidFill>
                  <a:schemeClr val="accent1"/>
                </a:solidFill>
              </a:rPr>
              <a:t>Размер лота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/>
              <a:t>100 тыс. м</a:t>
            </a:r>
            <a:r>
              <a:rPr lang="ru-RU" sz="900" baseline="30000" dirty="0"/>
              <a:t>3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/>
              <a:t>10 тыс. м</a:t>
            </a:r>
            <a:r>
              <a:rPr lang="ru-RU" sz="900" baseline="30000" dirty="0"/>
              <a:t>3</a:t>
            </a:r>
            <a:endParaRPr lang="ru-RU" sz="9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/>
              <a:t>10 тыс. м</a:t>
            </a:r>
            <a:r>
              <a:rPr lang="ru-RU" sz="900" baseline="30000" dirty="0"/>
              <a:t>3</a:t>
            </a:r>
            <a:endParaRPr lang="ru-RU" sz="900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B79922F-4FA9-4A55-8526-782F963DD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552" y="2766998"/>
            <a:ext cx="1363800" cy="3058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7E990A4-9FD5-4A31-B111-D9101872FB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3867" y="3808177"/>
            <a:ext cx="892324" cy="2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ПбМТСБ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00AEF0"/>
      </a:accent1>
      <a:accent2>
        <a:srgbClr val="C42142"/>
      </a:accent2>
      <a:accent3>
        <a:srgbClr val="216356"/>
      </a:accent3>
      <a:accent4>
        <a:srgbClr val="764576"/>
      </a:accent4>
      <a:accent5>
        <a:srgbClr val="A59155"/>
      </a:accent5>
      <a:accent6>
        <a:srgbClr val="D67E29"/>
      </a:accent6>
      <a:hlink>
        <a:srgbClr val="00AEF0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25743</TotalTime>
  <Words>3592</Words>
  <Application>Microsoft Office PowerPoint</Application>
  <PresentationFormat>Экран (16:9)</PresentationFormat>
  <Paragraphs>588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soldatov@spimex.com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АО "СПбМТСБ"</dc:creator>
  <cp:keywords>СПбМТСБ;Общебиржевая презентация</cp:keywords>
  <cp:lastModifiedBy>Солдатов Илья Иванович</cp:lastModifiedBy>
  <cp:revision>2294</cp:revision>
  <cp:lastPrinted>2020-12-01T13:05:44Z</cp:lastPrinted>
  <dcterms:created xsi:type="dcterms:W3CDTF">2010-04-12T23:12:02Z</dcterms:created>
  <dcterms:modified xsi:type="dcterms:W3CDTF">2021-10-12T15:07:25Z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