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40" r:id="rId1"/>
    <p:sldMasterId id="2147485744" r:id="rId2"/>
    <p:sldMasterId id="2147485791" r:id="rId3"/>
  </p:sldMasterIdLst>
  <p:notesMasterIdLst>
    <p:notesMasterId r:id="rId12"/>
  </p:notesMasterIdLst>
  <p:handoutMasterIdLst>
    <p:handoutMasterId r:id="rId13"/>
  </p:handoutMasterIdLst>
  <p:sldIdLst>
    <p:sldId id="613" r:id="rId4"/>
    <p:sldId id="617" r:id="rId5"/>
    <p:sldId id="619" r:id="rId6"/>
    <p:sldId id="622" r:id="rId7"/>
    <p:sldId id="620" r:id="rId8"/>
    <p:sldId id="621" r:id="rId9"/>
    <p:sldId id="616" r:id="rId10"/>
    <p:sldId id="615" r:id="rId11"/>
  </p:sldIdLst>
  <p:sldSz cx="9906000" cy="6858000" type="A4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8080"/>
    <a:srgbClr val="339933"/>
    <a:srgbClr val="FF9900"/>
    <a:srgbClr val="FF3300"/>
    <a:srgbClr val="0000FF"/>
    <a:srgbClr val="993300"/>
    <a:srgbClr val="FF7C8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4660"/>
  </p:normalViewPr>
  <p:slideViewPr>
    <p:cSldViewPr>
      <p:cViewPr varScale="1">
        <p:scale>
          <a:sx n="113" d="100"/>
          <a:sy n="113" d="100"/>
        </p:scale>
        <p:origin x="1008" y="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66785769323122"/>
          <c:y val="8.3530350157792838E-2"/>
          <c:w val="0.40157634814769688"/>
          <c:h val="0.5359921934699237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Лист1!$A$2:$A$4</c:f>
              <c:strCache>
                <c:ptCount val="3"/>
                <c:pt idx="0">
                  <c:v>Об отмене </c:v>
                </c:pt>
                <c:pt idx="1">
                  <c:v>Об изменении</c:v>
                </c:pt>
                <c:pt idx="2">
                  <c:v>Об отказе в удовлетворении жалобы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</c:v>
                </c:pt>
                <c:pt idx="1">
                  <c:v>24</c:v>
                </c:pt>
                <c:pt idx="2">
                  <c:v>150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6733212616904669"/>
          <c:w val="0.90613854443995612"/>
          <c:h val="0.278861873415704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30A45-7E84-4E3B-98ED-6AEABDFDCF65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916A1-8841-485D-B04F-A3F93F427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769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7"/>
            <a:ext cx="2945288" cy="492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defTabSz="924128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799" y="7"/>
            <a:ext cx="2945288" cy="492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algn="r" defTabSz="924128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5488" y="739775"/>
            <a:ext cx="5348287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33" y="4688411"/>
            <a:ext cx="5437823" cy="4443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8406"/>
            <a:ext cx="2945288" cy="492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defTabSz="924128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799" y="9378406"/>
            <a:ext cx="2945288" cy="492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algn="r" defTabSz="923205" eaLnBrk="1" hangingPunct="1">
              <a:defRPr sz="1200"/>
            </a:lvl1pPr>
          </a:lstStyle>
          <a:p>
            <a:fld id="{FBC4E84F-26BD-4629-9F3D-BBA8C7C8E7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3625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D1F5A23-CB6C-4F53-80FD-05D79EA4E09F}" type="slidenum">
              <a:rPr lang="ru-RU" altLang="ru-RU" sz="1200" smtClean="0">
                <a:solidFill>
                  <a:srgbClr val="000000"/>
                </a:solidFill>
              </a:rPr>
              <a:pPr/>
              <a:t>1</a:t>
            </a:fld>
            <a:endParaRPr lang="ru-RU" altLang="ru-RU" sz="1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059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041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9C39A-D83C-4506-89E1-ACDB980FE8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8279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5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DEFB9-AE84-43DE-AE31-8BC64B74E1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0006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C794A-CA0D-47E4-A6B2-07784C08EC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4280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2B297-1380-4B36-8C7A-B4F7E09419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191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00" y="1600206"/>
            <a:ext cx="89154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DE0CA-5169-4361-865E-E916E633A4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4610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45"/>
            <a:ext cx="89154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D2A1E-5EBE-4CEE-AD5A-B9FF73FB5B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1990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520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AE3745-6A84-4FBD-AB31-4BA432A159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4729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84A70-B836-4D7D-9272-666002181E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08524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16CAD-18B0-434E-A43B-6FE2451263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569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AE3745-6A84-4FBD-AB31-4BA432A159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91865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BDDD5B-1E04-4F17-80F7-7ECEC01289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43417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289B9-17CF-4D10-91CA-FF05314B8E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7367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55FCF-D3CA-4A5A-9FF5-7F5CE29E96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45429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F6C00-214F-48E7-B750-6030F22262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42022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557814-6FBA-49DA-BE3C-9099FF0BA0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1581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9C39A-D83C-4506-89E1-ACDB980FE8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58192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5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DEFB9-AE84-43DE-AE31-8BC64B74E1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15998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C794A-CA0D-47E4-A6B2-07784C08EC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37362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2B297-1380-4B36-8C7A-B4F7E09419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86383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00" y="1600206"/>
            <a:ext cx="89154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DE0CA-5169-4361-865E-E916E633A4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093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84A70-B836-4D7D-9272-666002181E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08866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45"/>
            <a:ext cx="89154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D2A1E-5EBE-4CEE-AD5A-B9FF73FB5B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14634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3086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FC1FF-4ACE-471F-ABAA-4892AC16910D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6656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6EE5-9FD1-4B2F-86F8-C100D1EE2BD1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2184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AA0B1-312A-4A6A-B0A3-68C084A7A03A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8760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E2C29-CBEF-4AA1-8F20-5FFE53F1D53A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886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49D62-AFC3-4D2F-A37A-1E6FE2953ECA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8794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DAE6-E95E-4152-9ADA-FCCF456558A8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3509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F0822-E018-4C30-9FEA-8E2D1FA2E49A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0942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89AB3-74D6-4CE9-81C0-EFD504FD7925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29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16CAD-18B0-434E-A43B-6FE2451263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06031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49299-6E50-431C-8A56-2F837F342327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0851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D0E8D-108A-4C42-9493-7E0B6D6A9CD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2028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FEAB5-C6CB-4CA2-9335-4364C28C417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669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2AFF7-24F2-48A6-B192-27C15F8AC25B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7423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00" y="1600203"/>
            <a:ext cx="89154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26183-A0AE-46BF-AB11-BB0347A56B3A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8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BDDD5B-1E04-4F17-80F7-7ECEC01289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117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289B9-17CF-4D10-91CA-FF05314B8E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147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55FCF-D3CA-4A5A-9FF5-7F5CE29E96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763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F6C00-214F-48E7-B750-6030F22262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198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557814-6FBA-49DA-BE3C-9099FF0BA0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142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3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34288" y="6580188"/>
            <a:ext cx="231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FFFFFF"/>
                </a:solidFill>
              </a:defRPr>
            </a:lvl1pPr>
          </a:lstStyle>
          <a:p>
            <a:fld id="{F9E1FB61-ECDA-4D1D-8A48-CD940FFAE2C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43" r:id="rId1"/>
    <p:sldLayoutId id="2147485729" r:id="rId2"/>
    <p:sldLayoutId id="2147485730" r:id="rId3"/>
    <p:sldLayoutId id="2147485731" r:id="rId4"/>
    <p:sldLayoutId id="2147485732" r:id="rId5"/>
    <p:sldLayoutId id="2147485733" r:id="rId6"/>
    <p:sldLayoutId id="2147485734" r:id="rId7"/>
    <p:sldLayoutId id="2147485735" r:id="rId8"/>
    <p:sldLayoutId id="2147485736" r:id="rId9"/>
    <p:sldLayoutId id="2147485737" r:id="rId10"/>
    <p:sldLayoutId id="2147485738" r:id="rId11"/>
    <p:sldLayoutId id="2147485739" r:id="rId12"/>
    <p:sldLayoutId id="2147485740" r:id="rId13"/>
    <p:sldLayoutId id="2147485741" r:id="rId14"/>
    <p:sldLayoutId id="2147485742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0">
              <a:schemeClr val="bg1"/>
            </a:gs>
            <a:gs pos="74000">
              <a:schemeClr val="bg1"/>
            </a:gs>
            <a:gs pos="83000">
              <a:schemeClr val="bg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34288" y="6580188"/>
            <a:ext cx="231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FFFFFF"/>
                </a:solidFill>
              </a:defRPr>
            </a:lvl1pPr>
          </a:lstStyle>
          <a:p>
            <a:fld id="{F9E1FB61-ECDA-4D1D-8A48-CD940FFAE2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640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45" r:id="rId1"/>
    <p:sldLayoutId id="2147485746" r:id="rId2"/>
    <p:sldLayoutId id="2147485747" r:id="rId3"/>
    <p:sldLayoutId id="2147485748" r:id="rId4"/>
    <p:sldLayoutId id="2147485749" r:id="rId5"/>
    <p:sldLayoutId id="2147485750" r:id="rId6"/>
    <p:sldLayoutId id="2147485751" r:id="rId7"/>
    <p:sldLayoutId id="2147485752" r:id="rId8"/>
    <p:sldLayoutId id="2147485753" r:id="rId9"/>
    <p:sldLayoutId id="2147485754" r:id="rId10"/>
    <p:sldLayoutId id="2147485755" r:id="rId11"/>
    <p:sldLayoutId id="2147485756" r:id="rId12"/>
    <p:sldLayoutId id="2147485757" r:id="rId13"/>
    <p:sldLayoutId id="2147485758" r:id="rId14"/>
    <p:sldLayoutId id="2147485759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34156" y="6580188"/>
            <a:ext cx="231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0499206F-0EA3-42E0-9983-2070F411A263}" type="slidenum">
              <a:rPr lang="ru-RU" altLang="ru-RU">
                <a:solidFill>
                  <a:srgbClr val="FFFFFF"/>
                </a:solidFill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68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92" r:id="rId1"/>
    <p:sldLayoutId id="2147485793" r:id="rId2"/>
    <p:sldLayoutId id="2147485794" r:id="rId3"/>
    <p:sldLayoutId id="2147485795" r:id="rId4"/>
    <p:sldLayoutId id="2147485796" r:id="rId5"/>
    <p:sldLayoutId id="2147485797" r:id="rId6"/>
    <p:sldLayoutId id="2147485798" r:id="rId7"/>
    <p:sldLayoutId id="2147485799" r:id="rId8"/>
    <p:sldLayoutId id="2147485800" r:id="rId9"/>
    <p:sldLayoutId id="2147485801" r:id="rId10"/>
    <p:sldLayoutId id="2147485802" r:id="rId11"/>
    <p:sldLayoutId id="2147485803" r:id="rId12"/>
    <p:sldLayoutId id="2147485804" r:id="rId13"/>
    <p:sldLayoutId id="2147485805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1641476" y="1989139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>
              <a:defRPr/>
            </a:pPr>
            <a:r>
              <a:rPr lang="ru-RU" altLang="ru-RU" b="1" dirty="0">
                <a:solidFill>
                  <a:srgbClr val="008080"/>
                </a:solidFill>
                <a:latin typeface="Arial"/>
                <a:ea typeface="MS PGothic" pitchFamily="34" charset="-128"/>
                <a:cs typeface="Arial" charset="0"/>
              </a:rPr>
              <a:t>ФЕДЕРАЛЬНАЯ</a:t>
            </a:r>
            <a:r>
              <a:rPr lang="ru-RU" altLang="ru-RU" b="1" dirty="0">
                <a:solidFill>
                  <a:srgbClr val="008080"/>
                </a:solidFill>
                <a:latin typeface="Arial" charset="0"/>
                <a:ea typeface="MS PGothic" pitchFamily="34" charset="-128"/>
                <a:cs typeface="Arial" charset="0"/>
              </a:rPr>
              <a:t> АНТИМОНОПОЛЬНАЯ СЛУЖБА</a:t>
            </a:r>
            <a:endParaRPr lang="en-US" altLang="ru-RU" b="1" dirty="0">
              <a:solidFill>
                <a:srgbClr val="008080"/>
              </a:solidFill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7905750" y="551656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3447" y="3068960"/>
            <a:ext cx="97210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Институт ведомственной апелляции решений и предписаний территориальных органов </a:t>
            </a:r>
          </a:p>
          <a:p>
            <a:pPr algn="ctr"/>
            <a:r>
              <a:rPr lang="ru-RU" sz="3600" b="1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ФАС России</a:t>
            </a:r>
          </a:p>
          <a:p>
            <a:pPr algn="ctr"/>
            <a:endParaRPr lang="ru-RU" sz="3600" b="1" dirty="0">
              <a:solidFill>
                <a:srgbClr val="002060"/>
              </a:solidFill>
              <a:latin typeface="Arial"/>
              <a:cs typeface="Times New Roman" panose="02020603050405020304" pitchFamily="18" charset="0"/>
            </a:endParaRPr>
          </a:p>
          <a:p>
            <a:pPr algn="r"/>
            <a:r>
              <a:rPr lang="ru-RU" sz="1800" b="1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ru-RU" sz="1800" b="1" dirty="0" smtClean="0">
                <a:solidFill>
                  <a:srgbClr val="002060"/>
                </a:solidFill>
                <a:latin typeface="Arial"/>
                <a:cs typeface="Times New Roman" panose="02020603050405020304" pitchFamily="18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51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/>
          </p:cNvSpPr>
          <p:nvPr/>
        </p:nvSpPr>
        <p:spPr bwMode="auto">
          <a:xfrm>
            <a:off x="114895" y="231819"/>
            <a:ext cx="973383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025"/>
              </a:lnSpc>
              <a:buSzPct val="45000"/>
            </a:pPr>
            <a:r>
              <a:rPr lang="ru-RU" altLang="ru-RU" sz="2400" b="1" kern="0" dirty="0" smtClean="0">
                <a:solidFill>
                  <a:srgbClr val="FFFFFF"/>
                </a:solidFill>
              </a:rPr>
              <a:t>Ведомственная апелляция по делам о нарушении АМЗ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5FCF-D3CA-4A5A-9FF5-7F5CE29E96B7}" type="slidenum">
              <a:rPr lang="ru-RU" altLang="ru-RU" smtClean="0"/>
              <a:pPr/>
              <a:t>2</a:t>
            </a:fld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4333" y="1052736"/>
            <a:ext cx="89498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Институт ведомственной апелляции по делам о нарушении антимонопольного законодательства введен с 05.01.2016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Пересмотру подлежат только </a:t>
            </a:r>
            <a:r>
              <a:rPr lang="ru-RU" sz="1800" b="1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решения и (или) предписания территориальных органов по делам </a:t>
            </a:r>
            <a:r>
              <a:rPr lang="ru-RU" sz="1800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о нарушении антимонопольного законодательства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Предметом рассмотрения жалоб является </a:t>
            </a:r>
            <a:r>
              <a:rPr lang="ru-RU" sz="1800" b="1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соблюдение единообразия применения норм антимонопольного законодательства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Полномочиями по пересмотру наделены </a:t>
            </a:r>
            <a:r>
              <a:rPr lang="ru-RU" sz="1800" b="1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коллегиальные органы                       ФАС России</a:t>
            </a:r>
            <a:endParaRPr lang="ru-RU" sz="1800" b="1" dirty="0">
              <a:solidFill>
                <a:srgbClr val="333399"/>
              </a:solidFill>
              <a:latin typeface="Arial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88904" y="3585630"/>
            <a:ext cx="53232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dirty="0">
                <a:solidFill>
                  <a:srgbClr val="333399"/>
                </a:solidFill>
                <a:latin typeface="+mn-lt"/>
                <a:cs typeface="Times New Roman" panose="02020603050405020304" pitchFamily="18" charset="0"/>
              </a:rPr>
              <a:t>За период с </a:t>
            </a:r>
            <a:r>
              <a:rPr lang="ru-RU" sz="1800" dirty="0" smtClean="0">
                <a:solidFill>
                  <a:srgbClr val="333399"/>
                </a:solidFill>
                <a:latin typeface="+mn-lt"/>
                <a:cs typeface="Times New Roman" panose="02020603050405020304" pitchFamily="18" charset="0"/>
              </a:rPr>
              <a:t>05.01.2016 по 01.06.2021 было </a:t>
            </a:r>
            <a:r>
              <a:rPr lang="ru-RU" sz="1800" b="1" dirty="0" smtClean="0">
                <a:solidFill>
                  <a:srgbClr val="333399"/>
                </a:solidFill>
                <a:latin typeface="+mn-lt"/>
                <a:cs typeface="Times New Roman" panose="02020603050405020304" pitchFamily="18" charset="0"/>
              </a:rPr>
              <a:t>рассмотрено 255 жалоб </a:t>
            </a:r>
            <a:r>
              <a:rPr lang="ru-RU" sz="1800" dirty="0" smtClean="0">
                <a:solidFill>
                  <a:srgbClr val="333399"/>
                </a:solidFill>
                <a:latin typeface="+mn-lt"/>
                <a:cs typeface="Times New Roman" panose="02020603050405020304" pitchFamily="18" charset="0"/>
              </a:rPr>
              <a:t>и приняты </a:t>
            </a:r>
            <a:r>
              <a:rPr lang="ru-RU" sz="1800" dirty="0">
                <a:solidFill>
                  <a:srgbClr val="333399"/>
                </a:solidFill>
                <a:latin typeface="+mn-lt"/>
                <a:cs typeface="Times New Roman" panose="02020603050405020304" pitchFamily="18" charset="0"/>
              </a:rPr>
              <a:t>следующие решения</a:t>
            </a:r>
            <a:r>
              <a:rPr lang="ru-RU" sz="1800" dirty="0" smtClean="0">
                <a:solidFill>
                  <a:srgbClr val="333399"/>
                </a:solidFill>
                <a:latin typeface="+mn-lt"/>
                <a:cs typeface="Times New Roman" panose="02020603050405020304" pitchFamily="18" charset="0"/>
              </a:rPr>
              <a:t>:</a:t>
            </a:r>
          </a:p>
          <a:p>
            <a:pPr marL="278606" indent="-278606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об </a:t>
            </a:r>
            <a:r>
              <a:rPr lang="ru-RU" sz="1800" b="1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отмене решения и (или) предписания – </a:t>
            </a:r>
            <a:r>
              <a:rPr lang="ru-RU" sz="1800" b="1" dirty="0" smtClean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81 решение</a:t>
            </a:r>
            <a:endParaRPr lang="ru-RU" sz="1800" b="1" dirty="0">
              <a:solidFill>
                <a:srgbClr val="C00000"/>
              </a:solidFill>
              <a:latin typeface="+mn-lt"/>
              <a:cs typeface="Times New Roman" panose="02020603050405020304" pitchFamily="18" charset="0"/>
            </a:endParaRPr>
          </a:p>
          <a:p>
            <a:pPr marL="278606" indent="-278606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FF9900"/>
                </a:solidFill>
                <a:latin typeface="+mn-lt"/>
                <a:cs typeface="Times New Roman" panose="02020603050405020304" pitchFamily="18" charset="0"/>
              </a:rPr>
              <a:t>об изменении решения и (или) предписания – </a:t>
            </a:r>
            <a:r>
              <a:rPr lang="ru-RU" sz="1800" b="1" dirty="0" smtClean="0">
                <a:solidFill>
                  <a:srgbClr val="FF9900"/>
                </a:solidFill>
                <a:latin typeface="+mn-lt"/>
                <a:cs typeface="Times New Roman" panose="02020603050405020304" pitchFamily="18" charset="0"/>
              </a:rPr>
              <a:t>24 решения </a:t>
            </a:r>
            <a:endParaRPr lang="ru-RU" sz="1800" b="1" dirty="0">
              <a:solidFill>
                <a:srgbClr val="FF9900"/>
              </a:solidFill>
              <a:latin typeface="+mn-lt"/>
              <a:cs typeface="Times New Roman" panose="02020603050405020304" pitchFamily="18" charset="0"/>
            </a:endParaRPr>
          </a:p>
          <a:p>
            <a:pPr marL="278606" indent="-278606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об отказе в удовлетворении жалобы – </a:t>
            </a:r>
            <a:r>
              <a:rPr lang="ru-RU" sz="1800" b="1" dirty="0" smtClean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150 решений</a:t>
            </a:r>
            <a:endParaRPr lang="ru-RU" sz="1800" b="1" dirty="0">
              <a:solidFill>
                <a:srgbClr val="008080"/>
              </a:solidFill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4183556821"/>
              </p:ext>
            </p:extLst>
          </p:nvPr>
        </p:nvGraphicFramePr>
        <p:xfrm>
          <a:off x="272480" y="3434403"/>
          <a:ext cx="4464496" cy="3344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853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/>
          </p:cNvSpPr>
          <p:nvPr/>
        </p:nvSpPr>
        <p:spPr bwMode="auto">
          <a:xfrm>
            <a:off x="114895" y="231819"/>
            <a:ext cx="973383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025"/>
              </a:lnSpc>
              <a:buSzPct val="45000"/>
            </a:pPr>
            <a:r>
              <a:rPr lang="ru-RU" altLang="ru-RU" sz="2400" b="1" kern="0" dirty="0" smtClean="0">
                <a:solidFill>
                  <a:srgbClr val="FFFFFF"/>
                </a:solidFill>
              </a:rPr>
              <a:t>Досудебные споры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5FCF-D3CA-4A5A-9FF5-7F5CE29E96B7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6899" y="1412776"/>
            <a:ext cx="894982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8080"/>
                </a:solidFill>
                <a:latin typeface="Arial"/>
                <a:cs typeface="Times New Roman" panose="02020603050405020304" pitchFamily="18" charset="0"/>
              </a:rPr>
              <a:t>Иные процедуры досудебного обжалования в ФАС России:</a:t>
            </a:r>
          </a:p>
          <a:p>
            <a:pPr algn="just"/>
            <a:endParaRPr lang="ru-RU" b="1" dirty="0">
              <a:solidFill>
                <a:srgbClr val="333399"/>
              </a:solidFill>
              <a:latin typeface="Arial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В отношении тарифных решений органов исполнительной власти субъектов РФ </a:t>
            </a:r>
            <a:r>
              <a:rPr lang="ru-RU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- рассмотрение </a:t>
            </a:r>
            <a:r>
              <a:rPr lang="ru-RU" dirty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(</a:t>
            </a:r>
            <a:r>
              <a:rPr lang="ru-RU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урегулирование) </a:t>
            </a:r>
            <a:r>
              <a:rPr lang="ru-RU" dirty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споров и разногласий, связанных с установлением и (или) применением цен (тарифов</a:t>
            </a:r>
            <a:r>
              <a:rPr lang="ru-RU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dirty="0">
              <a:solidFill>
                <a:srgbClr val="333399"/>
              </a:solidFill>
              <a:latin typeface="Arial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В отношении актов территориальных органов в рамках административного производства </a:t>
            </a:r>
            <a:r>
              <a:rPr lang="ru-RU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– пересмотр постановлений и решений по делам об административных правонарушениях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333399"/>
              </a:solidFill>
              <a:latin typeface="Arial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333399"/>
              </a:solidFill>
              <a:latin typeface="Arial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79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/>
          </p:cNvSpPr>
          <p:nvPr/>
        </p:nvSpPr>
        <p:spPr bwMode="auto">
          <a:xfrm>
            <a:off x="128464" y="151588"/>
            <a:ext cx="9777536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025"/>
              </a:lnSpc>
              <a:buSzPct val="45000"/>
            </a:pPr>
            <a:r>
              <a:rPr lang="ru-RU" altLang="ru-RU" sz="2400" b="1" kern="0" dirty="0" smtClean="0">
                <a:solidFill>
                  <a:srgbClr val="FFFFFF"/>
                </a:solidFill>
              </a:rPr>
              <a:t>Досудебное обжалование цен (тарифов)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5FCF-D3CA-4A5A-9FF5-7F5CE29E96B7}" type="slidenum">
              <a:rPr lang="ru-RU" altLang="ru-RU" smtClean="0"/>
              <a:pPr/>
              <a:t>4</a:t>
            </a:fld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10750" y="1052736"/>
            <a:ext cx="8949822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8080"/>
                </a:solidFill>
                <a:latin typeface="Arial"/>
                <a:cs typeface="Times New Roman" panose="02020603050405020304" pitchFamily="18" charset="0"/>
              </a:rPr>
              <a:t>Постановлениями Правительства Российской Федерации утверждены: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Правила </a:t>
            </a:r>
            <a:r>
              <a:rPr lang="ru-RU" sz="1800" dirty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рассмотрения (урегулирования) споров и разногласий, связанных с установлением и (или) применением цен (тарифов) (</a:t>
            </a:r>
            <a:r>
              <a:rPr lang="ru-RU" sz="1800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электроэнергетика, теплоснабжение, водоснабжение </a:t>
            </a:r>
            <a:r>
              <a:rPr lang="ru-RU" sz="1800" dirty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и </a:t>
            </a:r>
            <a:r>
              <a:rPr lang="ru-RU" sz="1800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водоотведение, </a:t>
            </a:r>
            <a:r>
              <a:rPr lang="ru-RU" sz="1800" dirty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а также в сфере деятельности субъектов естественных монополий)</a:t>
            </a:r>
            <a:endParaRPr lang="ru-RU" sz="1800" dirty="0" smtClean="0">
              <a:solidFill>
                <a:srgbClr val="333399"/>
              </a:solidFill>
              <a:latin typeface="Arial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333399"/>
                </a:solidFill>
              </a:rPr>
              <a:t>Правила </a:t>
            </a:r>
            <a:r>
              <a:rPr lang="ru-RU" sz="1800" dirty="0">
                <a:solidFill>
                  <a:srgbClr val="333399"/>
                </a:solidFill>
              </a:rPr>
              <a:t>отмены решений органов исполнительной власти субъектов </a:t>
            </a:r>
            <a:r>
              <a:rPr lang="ru-RU" sz="1800" dirty="0" smtClean="0">
                <a:solidFill>
                  <a:srgbClr val="333399"/>
                </a:solidFill>
              </a:rPr>
              <a:t>РФ в </a:t>
            </a:r>
            <a:r>
              <a:rPr lang="ru-RU" sz="1800" dirty="0">
                <a:solidFill>
                  <a:srgbClr val="333399"/>
                </a:solidFill>
              </a:rPr>
              <a:t>области государственного регулирования </a:t>
            </a:r>
            <a:r>
              <a:rPr lang="ru-RU" sz="1800" dirty="0" smtClean="0">
                <a:solidFill>
                  <a:srgbClr val="333399"/>
                </a:solidFill>
              </a:rPr>
              <a:t>тарифов (электроэнергетика, теплоснабжение, газоснабжение, водоснабжение и водоотведение)</a:t>
            </a:r>
            <a:endParaRPr lang="ru-RU" sz="1800" dirty="0">
              <a:solidFill>
                <a:srgbClr val="333399"/>
              </a:solidFill>
            </a:endParaRPr>
          </a:p>
          <a:p>
            <a:pPr algn="just"/>
            <a:endParaRPr lang="en-US" sz="2000" b="1" dirty="0" smtClean="0">
              <a:solidFill>
                <a:srgbClr val="C00000"/>
              </a:solidFill>
              <a:latin typeface="Arial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rgbClr val="C00000"/>
              </a:solidFill>
              <a:latin typeface="Arial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0750" y="4149080"/>
            <a:ext cx="894982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8080"/>
                </a:solidFill>
                <a:latin typeface="Arial"/>
                <a:cs typeface="Times New Roman" panose="02020603050405020304" pitchFamily="18" charset="0"/>
              </a:rPr>
              <a:t>Порядок обжалования: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Заявительный порядок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Установлены сроки для рассмотрения заявлений (определены случаи отмены тарифных решений по собственной инициативе ФАС России)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Перечислены виды принимаемых решений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Государственная пошлина в случае рассмотрения (урегулирования) споров и разногласий </a:t>
            </a:r>
            <a:endParaRPr lang="ru-RU" sz="1800" dirty="0">
              <a:latin typeface="Arial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9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/>
          </p:cNvSpPr>
          <p:nvPr/>
        </p:nvSpPr>
        <p:spPr bwMode="auto">
          <a:xfrm>
            <a:off x="114895" y="231819"/>
            <a:ext cx="973383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025"/>
              </a:lnSpc>
              <a:buSzPct val="45000"/>
            </a:pPr>
            <a:r>
              <a:rPr lang="ru-RU" altLang="ru-RU" sz="2400" b="1" kern="0" dirty="0" smtClean="0">
                <a:solidFill>
                  <a:srgbClr val="FFFFFF"/>
                </a:solidFill>
              </a:rPr>
              <a:t>Пересмотр в порядке главы 30 КоАП РФ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5FCF-D3CA-4A5A-9FF5-7F5CE29E96B7}" type="slidenum">
              <a:rPr lang="ru-RU" altLang="ru-RU" smtClean="0"/>
              <a:pPr/>
              <a:t>5</a:t>
            </a:fld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92433" y="1268760"/>
            <a:ext cx="897875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8080"/>
                </a:solidFill>
                <a:latin typeface="Arial"/>
                <a:cs typeface="Times New Roman" panose="02020603050405020304" pitchFamily="18" charset="0"/>
              </a:rPr>
              <a:t>Глава 30 КоАП РФ </a:t>
            </a:r>
            <a:r>
              <a:rPr lang="ru-RU" sz="2000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- порядок </a:t>
            </a:r>
            <a:r>
              <a:rPr lang="ru-RU" sz="2000" dirty="0" smtClean="0">
                <a:solidFill>
                  <a:srgbClr val="333399"/>
                </a:solidFill>
              </a:rPr>
              <a:t>пересмотра постановлений и решений по делам об административных правонарушениях (в том числе определений об отказе в возбуждении административного дела).</a:t>
            </a:r>
          </a:p>
          <a:p>
            <a:pPr algn="just"/>
            <a:endParaRPr lang="ru-RU" sz="2000" dirty="0" smtClean="0">
              <a:solidFill>
                <a:srgbClr val="333399"/>
              </a:solidFill>
              <a:latin typeface="Arial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333399"/>
                </a:solidFill>
              </a:rPr>
              <a:t>Сроки подачи жалобы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333399"/>
                </a:solidFill>
              </a:rPr>
              <a:t>Порядок подачи жалобы </a:t>
            </a:r>
            <a:r>
              <a:rPr lang="ru-RU" sz="2000" dirty="0" smtClean="0">
                <a:solidFill>
                  <a:srgbClr val="333399"/>
                </a:solidFill>
              </a:rPr>
              <a:t>- может </a:t>
            </a:r>
            <a:r>
              <a:rPr lang="ru-RU" sz="2000" dirty="0">
                <a:solidFill>
                  <a:srgbClr val="333399"/>
                </a:solidFill>
              </a:rPr>
              <a:t>быть подана </a:t>
            </a:r>
            <a:r>
              <a:rPr lang="ru-RU" sz="2000" dirty="0" smtClean="0">
                <a:solidFill>
                  <a:srgbClr val="333399"/>
                </a:solidFill>
              </a:rPr>
              <a:t>в </a:t>
            </a:r>
            <a:r>
              <a:rPr lang="ru-RU" sz="2000" dirty="0">
                <a:solidFill>
                  <a:srgbClr val="333399"/>
                </a:solidFill>
              </a:rPr>
              <a:t>суд, вышестоящий орган, вышестоящему должностному </a:t>
            </a:r>
            <a:r>
              <a:rPr lang="ru-RU" sz="2000" dirty="0" smtClean="0">
                <a:solidFill>
                  <a:srgbClr val="333399"/>
                </a:solidFill>
              </a:rPr>
              <a:t>лицу </a:t>
            </a:r>
            <a:r>
              <a:rPr lang="ru-RU" sz="2000" b="1" dirty="0" smtClean="0">
                <a:solidFill>
                  <a:srgbClr val="333399"/>
                </a:solidFill>
              </a:rPr>
              <a:t>(«условная» альтернатива)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333399"/>
                </a:solidFill>
              </a:rPr>
              <a:t>Порядок рассмотрения жалобы (сроки рассмотрения, виды принимаемых решений по жалобе:</a:t>
            </a:r>
            <a:endParaRPr lang="ru-RU" sz="2000" b="1" dirty="0">
              <a:solidFill>
                <a:srgbClr val="333399"/>
              </a:solidFill>
            </a:endParaRPr>
          </a:p>
          <a:p>
            <a:pPr marL="742950" lvl="1" indent="-285750" algn="just">
              <a:buFontTx/>
              <a:buChar char="-"/>
            </a:pPr>
            <a:r>
              <a:rPr lang="ru-RU" sz="2000" dirty="0">
                <a:solidFill>
                  <a:srgbClr val="333399"/>
                </a:solidFill>
              </a:rPr>
              <a:t>об оставлении принятого акта без изменений</a:t>
            </a:r>
          </a:p>
          <a:p>
            <a:pPr marL="742950" lvl="1" indent="-285750" algn="just">
              <a:buFontTx/>
              <a:buChar char="-"/>
            </a:pPr>
            <a:r>
              <a:rPr lang="ru-RU" sz="2000" dirty="0">
                <a:solidFill>
                  <a:srgbClr val="333399"/>
                </a:solidFill>
              </a:rPr>
              <a:t>об изменении обжалуемого акта</a:t>
            </a:r>
          </a:p>
          <a:p>
            <a:pPr marL="742950" lvl="1" indent="-285750" algn="just">
              <a:buFontTx/>
              <a:buChar char="-"/>
            </a:pPr>
            <a:r>
              <a:rPr lang="ru-RU" sz="2000" dirty="0">
                <a:solidFill>
                  <a:srgbClr val="333399"/>
                </a:solidFill>
              </a:rPr>
              <a:t>об отмене и прекращении дела </a:t>
            </a:r>
            <a:r>
              <a:rPr lang="ru-RU" sz="2000" i="1" dirty="0">
                <a:solidFill>
                  <a:srgbClr val="333399"/>
                </a:solidFill>
              </a:rPr>
              <a:t>или</a:t>
            </a:r>
            <a:r>
              <a:rPr lang="ru-RU" sz="2000" dirty="0">
                <a:solidFill>
                  <a:srgbClr val="333399"/>
                </a:solidFill>
              </a:rPr>
              <a:t> возвращении на новое рассмотрение</a:t>
            </a:r>
          </a:p>
          <a:p>
            <a:pPr algn="just"/>
            <a:endParaRPr lang="ru-RU" sz="1800" dirty="0">
              <a:solidFill>
                <a:srgbClr val="333399"/>
              </a:solidFill>
              <a:latin typeface="Arial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44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/>
          </p:cNvSpPr>
          <p:nvPr/>
        </p:nvSpPr>
        <p:spPr bwMode="auto">
          <a:xfrm>
            <a:off x="168416" y="82729"/>
            <a:ext cx="973383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025"/>
              </a:lnSpc>
              <a:buSzPct val="45000"/>
            </a:pPr>
            <a:r>
              <a:rPr lang="ru-RU" altLang="ru-RU" sz="2400" b="1" kern="0" dirty="0" smtClean="0">
                <a:solidFill>
                  <a:srgbClr val="FFFFFF"/>
                </a:solidFill>
              </a:rPr>
              <a:t>Предложение о расширении института ведомственной апелляции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5FCF-D3CA-4A5A-9FF5-7F5CE29E96B7}" type="slidenum">
              <a:rPr lang="ru-RU" altLang="ru-RU" smtClean="0"/>
              <a:pPr/>
              <a:t>6</a:t>
            </a:fld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36462" y="1055605"/>
            <a:ext cx="9158555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b="1" dirty="0" smtClean="0">
                <a:solidFill>
                  <a:srgbClr val="008080"/>
                </a:solidFill>
                <a:latin typeface="Arial"/>
                <a:cs typeface="Times New Roman" panose="02020603050405020304" pitchFamily="18" charset="0"/>
              </a:rPr>
              <a:t>Предложение - совершенствование механизмов формирования единообразия практики применения антимонопольными органами:</a:t>
            </a:r>
          </a:p>
          <a:p>
            <a:pPr marL="342900" indent="-3429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Решения и предписания территориальных органов </a:t>
            </a:r>
            <a:r>
              <a:rPr lang="ru-RU" sz="2000" b="1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по </a:t>
            </a:r>
            <a:r>
              <a:rPr lang="ru-RU" sz="2000" b="1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делам о нарушении законодательства о рекламе</a:t>
            </a:r>
            <a:endParaRPr lang="ru-RU" sz="2000" b="1" dirty="0">
              <a:solidFill>
                <a:srgbClr val="333399"/>
              </a:solidFill>
              <a:latin typeface="Arial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Решения территориальных органов </a:t>
            </a:r>
            <a:r>
              <a:rPr lang="ru-RU" sz="2000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по итогам рассмотрения заявлений о даче согласия на </a:t>
            </a:r>
            <a:r>
              <a:rPr lang="ru-RU" sz="2000" b="1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предоставление государственных и (или) муниципальных преференций</a:t>
            </a:r>
            <a:endParaRPr lang="ru-RU" sz="2000" b="1" dirty="0">
              <a:solidFill>
                <a:srgbClr val="333399"/>
              </a:solidFill>
              <a:latin typeface="Arial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6461" y="4361220"/>
            <a:ext cx="9158555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Arial"/>
              </a:rPr>
              <a:t>НО!</a:t>
            </a: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333399"/>
                </a:solidFill>
                <a:latin typeface="Arial"/>
              </a:rPr>
              <a:t>Статистика отмены решений судами по делам о нарушении законодательства </a:t>
            </a:r>
            <a:r>
              <a:rPr lang="ru-RU" sz="2000" b="1" dirty="0" smtClean="0">
                <a:solidFill>
                  <a:srgbClr val="333399"/>
                </a:solidFill>
                <a:latin typeface="Arial"/>
              </a:rPr>
              <a:t>в сфере рекламы </a:t>
            </a:r>
            <a:r>
              <a:rPr lang="ru-RU" sz="2000" dirty="0" smtClean="0">
                <a:solidFill>
                  <a:srgbClr val="333399"/>
                </a:solidFill>
                <a:latin typeface="Arial"/>
              </a:rPr>
              <a:t>- </a:t>
            </a:r>
            <a:r>
              <a:rPr lang="ru-RU" sz="2000" b="1" dirty="0" smtClean="0">
                <a:solidFill>
                  <a:srgbClr val="333399"/>
                </a:solidFill>
                <a:latin typeface="Arial"/>
              </a:rPr>
              <a:t>1% в год             требуется дополнительный анализ целесообразности расширения института </a:t>
            </a:r>
            <a:endParaRPr lang="ru-RU" sz="2000" b="1" dirty="0" smtClean="0">
              <a:solidFill>
                <a:srgbClr val="333399"/>
              </a:solidFill>
              <a:latin typeface="Arial"/>
            </a:endParaRPr>
          </a:p>
          <a:p>
            <a:pPr algn="just">
              <a:spcBef>
                <a:spcPts val="1200"/>
              </a:spcBef>
            </a:pPr>
            <a:endParaRPr lang="ru-RU" sz="2000" b="1" dirty="0" smtClean="0">
              <a:solidFill>
                <a:srgbClr val="333399"/>
              </a:solidFill>
              <a:latin typeface="Arial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7041232" y="5623104"/>
            <a:ext cx="864096" cy="18216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705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/>
          </p:cNvSpPr>
          <p:nvPr/>
        </p:nvSpPr>
        <p:spPr bwMode="auto">
          <a:xfrm>
            <a:off x="114895" y="231819"/>
            <a:ext cx="973383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025"/>
              </a:lnSpc>
              <a:buSzPct val="45000"/>
            </a:pPr>
            <a:r>
              <a:rPr lang="ru-RU" altLang="ru-RU" sz="2400" b="1" kern="0" dirty="0" smtClean="0">
                <a:solidFill>
                  <a:srgbClr val="FFFFFF"/>
                </a:solidFill>
              </a:rPr>
              <a:t>Общие принципы ведомственной апелляции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5FCF-D3CA-4A5A-9FF5-7F5CE29E96B7}" type="slidenum">
              <a:rPr lang="ru-RU" altLang="ru-RU" smtClean="0"/>
              <a:pPr/>
              <a:t>7</a:t>
            </a:fld>
            <a:endParaRPr lang="ru-RU" alt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9632" y="1258510"/>
            <a:ext cx="8856985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rgbClr val="333399"/>
                </a:solidFill>
                <a:latin typeface="Arial"/>
              </a:rPr>
              <a:t>Цели института: </a:t>
            </a:r>
            <a:r>
              <a:rPr lang="ru-RU" sz="2200" b="1" dirty="0" smtClean="0">
                <a:solidFill>
                  <a:srgbClr val="008080"/>
                </a:solidFill>
                <a:latin typeface="Arial"/>
              </a:rPr>
              <a:t>формирование единообразия практики применения законодательства антимонопольными органами </a:t>
            </a:r>
          </a:p>
          <a:p>
            <a:pPr marL="342900" indent="-3429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Коллегиальными </a:t>
            </a:r>
            <a:r>
              <a:rPr lang="ru-RU" sz="2200" dirty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органами пересматриваются</a:t>
            </a:r>
            <a:r>
              <a:rPr lang="ru-RU" sz="2200" b="1" dirty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8080"/>
                </a:solidFill>
                <a:latin typeface="Arial"/>
                <a:cs typeface="Times New Roman" panose="02020603050405020304" pitchFamily="18" charset="0"/>
              </a:rPr>
              <a:t>только решения, принимаемые территориальными </a:t>
            </a:r>
            <a:r>
              <a:rPr lang="ru-RU" sz="2200" b="1" dirty="0" smtClean="0">
                <a:solidFill>
                  <a:srgbClr val="008080"/>
                </a:solidFill>
                <a:latin typeface="Arial"/>
                <a:cs typeface="Times New Roman" panose="02020603050405020304" pitchFamily="18" charset="0"/>
              </a:rPr>
              <a:t>органами</a:t>
            </a:r>
          </a:p>
          <a:p>
            <a:pPr marL="342900" indent="-3429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008080"/>
                </a:solidFill>
                <a:latin typeface="Arial"/>
              </a:rPr>
              <a:t>Альтернатива обжалования решений (предписаний) </a:t>
            </a:r>
            <a:r>
              <a:rPr lang="ru-RU" sz="2200" dirty="0">
                <a:solidFill>
                  <a:srgbClr val="333399"/>
                </a:solidFill>
                <a:latin typeface="Arial"/>
              </a:rPr>
              <a:t>территориального органа в коллегиальный орган ФАС России либо в </a:t>
            </a:r>
            <a:r>
              <a:rPr lang="ru-RU" sz="2200" dirty="0" smtClean="0">
                <a:solidFill>
                  <a:srgbClr val="333399"/>
                </a:solidFill>
                <a:latin typeface="Arial"/>
              </a:rPr>
              <a:t>суд</a:t>
            </a:r>
          </a:p>
          <a:p>
            <a:pPr marL="342900" indent="-3429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008080"/>
                </a:solidFill>
                <a:latin typeface="Arial"/>
              </a:rPr>
              <a:t>Коллегиальность </a:t>
            </a:r>
            <a:r>
              <a:rPr lang="ru-RU" sz="2200" b="1" dirty="0">
                <a:solidFill>
                  <a:srgbClr val="008080"/>
                </a:solidFill>
                <a:latin typeface="Arial"/>
              </a:rPr>
              <a:t>и </a:t>
            </a:r>
            <a:r>
              <a:rPr lang="ru-RU" sz="2200" b="1" dirty="0" smtClean="0">
                <a:solidFill>
                  <a:srgbClr val="008080"/>
                </a:solidFill>
                <a:latin typeface="Arial"/>
              </a:rPr>
              <a:t>состязательность лиц, участвующих в процедуре пересмотра </a:t>
            </a:r>
            <a:r>
              <a:rPr lang="ru-RU" sz="2200" dirty="0" smtClean="0">
                <a:solidFill>
                  <a:srgbClr val="333399"/>
                </a:solidFill>
                <a:latin typeface="Arial"/>
              </a:rPr>
              <a:t>– обеспечение соблюдения прав и интересов </a:t>
            </a:r>
            <a:r>
              <a:rPr lang="ru-RU" sz="2200" dirty="0">
                <a:solidFill>
                  <a:srgbClr val="333399"/>
                </a:solidFill>
                <a:latin typeface="Arial"/>
              </a:rPr>
              <a:t>всех заинтересованных лиц </a:t>
            </a:r>
            <a:r>
              <a:rPr lang="ru-RU" sz="2200" dirty="0" smtClean="0">
                <a:solidFill>
                  <a:srgbClr val="333399"/>
                </a:solidFill>
                <a:latin typeface="Arial"/>
              </a:rPr>
              <a:t>(«</a:t>
            </a:r>
            <a:r>
              <a:rPr lang="ru-RU" sz="2200" dirty="0" err="1" smtClean="0">
                <a:solidFill>
                  <a:srgbClr val="333399"/>
                </a:solidFill>
                <a:latin typeface="Arial"/>
              </a:rPr>
              <a:t>квазисудебная</a:t>
            </a:r>
            <a:r>
              <a:rPr lang="ru-RU" sz="2200" dirty="0" smtClean="0">
                <a:solidFill>
                  <a:srgbClr val="333399"/>
                </a:solidFill>
                <a:latin typeface="Arial"/>
              </a:rPr>
              <a:t>» </a:t>
            </a:r>
            <a:r>
              <a:rPr lang="ru-RU" sz="2200" dirty="0">
                <a:solidFill>
                  <a:srgbClr val="333399"/>
                </a:solidFill>
                <a:latin typeface="Arial"/>
              </a:rPr>
              <a:t>процедура</a:t>
            </a:r>
            <a:r>
              <a:rPr lang="ru-RU" sz="2200" dirty="0" smtClean="0">
                <a:solidFill>
                  <a:srgbClr val="333399"/>
                </a:solidFill>
                <a:latin typeface="Arial"/>
              </a:rPr>
              <a:t>)</a:t>
            </a:r>
            <a:endParaRPr lang="ru-RU" sz="2200" b="1" dirty="0">
              <a:solidFill>
                <a:srgbClr val="333399"/>
              </a:solidFill>
              <a:latin typeface="Arial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2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283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6934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C72298-EDF7-4EC0-9DB1-D7042EFFD37B}" type="slidenum">
              <a:rPr lang="ru-RU" altLang="ru-RU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5721350" y="3487738"/>
            <a:ext cx="1728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>
                <a:solidFill>
                  <a:srgbClr val="008080"/>
                </a:solidFill>
              </a:rPr>
              <a:t>@</a:t>
            </a:r>
            <a:r>
              <a:rPr lang="en-US" altLang="ru-RU" sz="2400">
                <a:solidFill>
                  <a:srgbClr val="008080"/>
                </a:solidFill>
                <a:latin typeface="Trebuchet MS" panose="020B0603020202020204" pitchFamily="34" charset="0"/>
              </a:rPr>
              <a:t>fasrussia</a:t>
            </a:r>
            <a:endParaRPr lang="ru-RU" altLang="ru-RU" sz="1800">
              <a:solidFill>
                <a:srgbClr val="008080"/>
              </a:solidFill>
              <a:latin typeface="Trebuchet MS" panose="020B0603020202020204" pitchFamily="34" charset="0"/>
            </a:endParaRP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2130425" y="5307013"/>
            <a:ext cx="1530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>
                <a:solidFill>
                  <a:srgbClr val="008080"/>
                </a:solidFill>
                <a:latin typeface="Trebuchet MS" panose="020B0603020202020204" pitchFamily="34" charset="0"/>
              </a:rPr>
              <a:t>fas.gov.ru</a:t>
            </a:r>
            <a:endParaRPr lang="ru-RU" altLang="ru-RU" sz="1800">
              <a:solidFill>
                <a:srgbClr val="008080"/>
              </a:solidFill>
              <a:latin typeface="Trebuchet MS" panose="020B0603020202020204" pitchFamily="34" charset="0"/>
            </a:endParaRPr>
          </a:p>
        </p:txBody>
      </p:sp>
      <p:pic>
        <p:nvPicPr>
          <p:cNvPr id="6149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13" y="3373438"/>
            <a:ext cx="8001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Рисунок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1" y="3352800"/>
            <a:ext cx="652463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75" y="4273551"/>
            <a:ext cx="655638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3363914"/>
            <a:ext cx="630238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Рисунок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4" y="3367088"/>
            <a:ext cx="668337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Рисунок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139" y="3373438"/>
            <a:ext cx="650875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Рисунок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1" y="3352801"/>
            <a:ext cx="741363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Рисунок 2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1" y="4987925"/>
            <a:ext cx="944563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TextBox 3"/>
          <p:cNvSpPr txBox="1">
            <a:spLocks noChangeArrowheads="1"/>
          </p:cNvSpPr>
          <p:nvPr/>
        </p:nvSpPr>
        <p:spPr bwMode="auto">
          <a:xfrm>
            <a:off x="1230314" y="1787526"/>
            <a:ext cx="65817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3900" b="1" dirty="0">
                <a:latin typeface="Trebuchet MS" panose="020B0603020202020204" pitchFamily="34" charset="0"/>
              </a:rPr>
              <a:t>СПАСИБО ЗА ВНИМАНИЕ!</a:t>
            </a:r>
          </a:p>
        </p:txBody>
      </p:sp>
      <p:sp>
        <p:nvSpPr>
          <p:cNvPr id="6158" name="TextBox 3"/>
          <p:cNvSpPr txBox="1">
            <a:spLocks noChangeArrowheads="1"/>
          </p:cNvSpPr>
          <p:nvPr/>
        </p:nvSpPr>
        <p:spPr bwMode="auto">
          <a:xfrm>
            <a:off x="2030413" y="4443413"/>
            <a:ext cx="2271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dirty="0">
                <a:solidFill>
                  <a:srgbClr val="008080"/>
                </a:solidFill>
              </a:rPr>
              <a:t>@</a:t>
            </a:r>
            <a:r>
              <a:rPr lang="en-US" altLang="ru-RU" sz="2400" dirty="0" err="1">
                <a:solidFill>
                  <a:srgbClr val="008080"/>
                </a:solidFill>
                <a:latin typeface="Trebuchet MS" panose="020B0603020202020204" pitchFamily="34" charset="0"/>
              </a:rPr>
              <a:t>fasvideotube</a:t>
            </a:r>
            <a:endParaRPr lang="ru-RU" altLang="ru-RU" sz="1800" dirty="0">
              <a:solidFill>
                <a:srgbClr val="00808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81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37603</TotalTime>
  <Words>528</Words>
  <Application>Microsoft Office PowerPoint</Application>
  <PresentationFormat>Лист A4 (210x297 мм)</PresentationFormat>
  <Paragraphs>62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Times New Roman</vt:lpstr>
      <vt:lpstr>Trebuchet MS</vt:lpstr>
      <vt:lpstr>Wingdings</vt:lpstr>
      <vt:lpstr>1_Оформление по умолчанию</vt:lpstr>
      <vt:lpstr>2_Оформление по умолчанию</vt:lpstr>
      <vt:lpstr>4_Оформление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Матяшевская МИ</dc:creator>
  <cp:lastModifiedBy>Матяшевская Марьяна Игоревна</cp:lastModifiedBy>
  <cp:revision>1000</cp:revision>
  <cp:lastPrinted>2021-06-18T06:49:26Z</cp:lastPrinted>
  <dcterms:created xsi:type="dcterms:W3CDTF">2012-08-02T06:30:34Z</dcterms:created>
  <dcterms:modified xsi:type="dcterms:W3CDTF">2021-06-29T18:30:56Z</dcterms:modified>
</cp:coreProperties>
</file>