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0" r:id="rId4"/>
    <p:sldId id="262" r:id="rId5"/>
    <p:sldId id="265" r:id="rId6"/>
    <p:sldId id="268" r:id="rId7"/>
    <p:sldId id="269" r:id="rId8"/>
    <p:sldId id="270" r:id="rId9"/>
    <p:sldId id="274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E102A-D08C-4156-B82E-4B981F0A4554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D7ECD-1A99-4BAD-BA9E-0FE09ECE7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55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53F839-202A-4957-80D2-6A1AD317D9BD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90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ttp://media.rspp.ru/site/1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4" y="324008"/>
            <a:ext cx="6227046" cy="94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1"/>
          <p:cNvSpPr txBox="1">
            <a:spLocks noChangeArrowheads="1"/>
          </p:cNvSpPr>
          <p:nvPr/>
        </p:nvSpPr>
        <p:spPr bwMode="auto">
          <a:xfrm>
            <a:off x="251520" y="1265306"/>
            <a:ext cx="8640959" cy="4323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0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2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2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200" b="1" kern="0" dirty="0">
                <a:latin typeface="Arial" panose="020B0604020202020204" pitchFamily="34" charset="0"/>
                <a:cs typeface="Arial" panose="020B0604020202020204" pitchFamily="34" charset="0"/>
              </a:rPr>
              <a:t>Административная ответственность за правонарушения, посягающие на конкуренцию: анализ </a:t>
            </a:r>
            <a:r>
              <a:rPr lang="ru-RU" altLang="ru-RU" sz="22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изменений.</a:t>
            </a:r>
            <a:endParaRPr lang="ru-RU" altLang="ru-RU" sz="2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0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auto">
          <a:xfrm>
            <a:off x="3131840" y="5732463"/>
            <a:ext cx="2880319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altLang="ru-RU" sz="1200" dirty="0" smtClean="0">
                <a:solidFill>
                  <a:srgbClr val="003399"/>
                </a:solidFill>
                <a:latin typeface="+mn-lt"/>
                <a:cs typeface="Arial" charset="0"/>
              </a:rPr>
              <a:t>г. Москва, 2022 год</a:t>
            </a: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1</a:t>
            </a:fld>
            <a:endParaRPr lang="ru-RU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698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251520" y="1265306"/>
            <a:ext cx="8640959" cy="4323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4400" b="1" kern="0" dirty="0">
                <a:solidFill>
                  <a:srgbClr val="003399"/>
                </a:solidFill>
              </a:rPr>
              <a:t>СПАСИБО ЗА ВНИМАНИЕ!</a:t>
            </a:r>
            <a:endParaRPr lang="en-US" altLang="ru-RU" sz="4400" b="1" kern="0" dirty="0">
              <a:solidFill>
                <a:srgbClr val="003399"/>
              </a:solidFill>
            </a:endParaRPr>
          </a:p>
        </p:txBody>
      </p:sp>
      <p:pic>
        <p:nvPicPr>
          <p:cNvPr id="2055" name="Picture 7" descr="http://media.rspp.ru/site/1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4" y="324008"/>
            <a:ext cx="6227046" cy="94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10</a:t>
            </a:fld>
            <a:endParaRPr lang="ru-RU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05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83768" y="462068"/>
            <a:ext cx="626469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Основные вопросы, вынесенные на обсуждение:</a:t>
            </a: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2</a:t>
            </a:fld>
            <a:endParaRPr lang="ru-RU" dirty="0">
              <a:solidFill>
                <a:srgbClr val="003399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18602"/>
              </p:ext>
            </p:extLst>
          </p:nvPr>
        </p:nvGraphicFramePr>
        <p:xfrm>
          <a:off x="564338" y="1772816"/>
          <a:ext cx="7920881" cy="4777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1"/>
              </a:tblGrid>
              <a:tr h="576064">
                <a:tc>
                  <a:txBody>
                    <a:bodyPr/>
                    <a:lstStyle/>
                    <a:p>
                      <a:pPr marL="0" indent="0" algn="ctr" eaLnBrk="1" hangingPunct="1"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altLang="ru-RU" sz="2000" b="1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r>
                        <a:rPr lang="ru-RU" altLang="ru-RU" sz="2000" b="1" baseline="0" dirty="0" smtClean="0">
                          <a:solidFill>
                            <a:schemeClr val="tx1"/>
                          </a:solidFill>
                        </a:rPr>
                        <a:t> КоАП РФ предлагается  внести следующие изменения:</a:t>
                      </a:r>
                      <a:endParaRPr lang="ru-RU" alt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3929466">
                <a:tc>
                  <a:txBody>
                    <a:bodyPr/>
                    <a:lstStyle/>
                    <a:p>
                      <a:pPr marL="457200" indent="-457200" algn="just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r>
                        <a:rPr lang="ru-RU" altLang="ru-RU" sz="1800" i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Соглашение о сотрудничестве;</a:t>
                      </a:r>
                    </a:p>
                    <a:p>
                      <a:pPr marL="457200" indent="-457200" algn="just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r>
                        <a:rPr lang="ru-RU" altLang="ru-RU" sz="1800" i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Использование программ для ЭВМ в качестве обстоятельства, отягчающего ответственность;</a:t>
                      </a:r>
                    </a:p>
                    <a:p>
                      <a:pPr marL="457200" indent="-457200" algn="just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r>
                        <a:rPr lang="ru-RU" altLang="ru-RU" sz="1800" i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Понятие организатора </a:t>
                      </a:r>
                      <a:r>
                        <a:rPr lang="ru-RU" altLang="ru-RU" sz="1800" i="0" u="non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антиконкурентного</a:t>
                      </a:r>
                      <a:r>
                        <a:rPr lang="ru-RU" altLang="ru-RU" sz="1800" i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соглашения; </a:t>
                      </a:r>
                    </a:p>
                    <a:p>
                      <a:pPr marL="457200" indent="-457200" algn="just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r>
                        <a:rPr lang="ru-RU" altLang="ru-RU" sz="1800" i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Несовпадение перечня средств индивидуализации в ст. 27.4 проекта КоАП РФ и действующей редакции </a:t>
                      </a:r>
                      <a:r>
                        <a:rPr lang="ru-RU" altLang="ru-RU" sz="1800" i="0" u="non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ЗоЗК</a:t>
                      </a:r>
                      <a:r>
                        <a:rPr lang="ru-RU" altLang="ru-RU" sz="1800" i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</a:p>
                    <a:p>
                      <a:pPr marL="457200" indent="-457200" algn="just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r>
                        <a:rPr lang="ru-RU" altLang="ru-RU" sz="1800" i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однозначного подхода к исчислению сроков давности привлечения к административной ответственности за непредставление информации.</a:t>
                      </a: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74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83768" y="540019"/>
            <a:ext cx="62646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Соглашение о сотрудничестве</a:t>
            </a: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280758"/>
              </p:ext>
            </p:extLst>
          </p:nvPr>
        </p:nvGraphicFramePr>
        <p:xfrm>
          <a:off x="806247" y="1628800"/>
          <a:ext cx="7921103" cy="4637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1103"/>
              </a:tblGrid>
              <a:tr h="366823">
                <a:tc>
                  <a:txBody>
                    <a:bodyPr/>
                    <a:lstStyle/>
                    <a:p>
                      <a:pPr marL="0" indent="0" algn="just" eaLnBrk="1" hangingPunct="1"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endParaRPr lang="ru-RU" altLang="ru-RU" sz="2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41689">
                <a:tc>
                  <a:txBody>
                    <a:bodyPr/>
                    <a:lstStyle/>
                    <a:p>
                      <a:pPr marL="0" indent="355600" algn="just">
                        <a:buFont typeface="+mj-lt"/>
                        <a:buNone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целях освобождения от административной ответственности, предусмотрена возможность заключения соглашения о сотрудничестве между хозяйствующим субъектом и антимонопольным органом </a:t>
                      </a:r>
                      <a:b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абз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примечания 1 к статье 27.2 проекта нового КоАП РФ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indent="355600" algn="just">
                        <a:buFont typeface="+mj-lt"/>
                        <a:buAutoNum type="arabicPeriod"/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355600" algn="just">
                        <a:buFont typeface="+mj-lt"/>
                        <a:buNone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Проблема: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отсутствует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порядок и форма, а также само понятие такого соглашения. </a:t>
                      </a:r>
                    </a:p>
                    <a:p>
                      <a:pPr marL="0" indent="355600" algn="just">
                        <a:buFont typeface="+mj-lt"/>
                        <a:buNone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355600" algn="just">
                        <a:buFont typeface="+mj-lt"/>
                        <a:buNone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Решение проблемы:</a:t>
                      </a:r>
                    </a:p>
                    <a:p>
                      <a:pPr marL="0" indent="355600" algn="just" eaLnBrk="1" hangingPunct="1"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r>
                        <a:rPr lang="ru-RU" altLang="ru-RU" sz="1800" i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Принятие проекта нового КоАП РФ одновременно с законопроектом, устанавливающим требования к соглашению о сотрудничестве и порядок его заключения; либо</a:t>
                      </a:r>
                    </a:p>
                    <a:p>
                      <a:pPr marL="0" indent="355600" algn="just" eaLnBrk="1" hangingPunct="1"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AutoNum type="arabicPeriod"/>
                      </a:pPr>
                      <a:r>
                        <a:rPr lang="ru-RU" altLang="ru-RU" sz="1800" i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Заблаговременное принятие вышеуказанного законопроекта до принятия нового КоАП РФ.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3</a:t>
            </a:fld>
            <a:endParaRPr lang="ru-RU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69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179933"/>
            <a:ext cx="712879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II. </a:t>
            </a:r>
            <a:r>
              <a:rPr lang="ru-RU" altLang="ru-RU" sz="2400" b="1" kern="0" dirty="0">
                <a:solidFill>
                  <a:srgbClr val="003399"/>
                </a:solidFill>
                <a:latin typeface="Arial" charset="0"/>
                <a:cs typeface="Arial" charset="0"/>
              </a:rPr>
              <a:t>И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спользование </a:t>
            </a:r>
            <a:r>
              <a:rPr lang="ru-RU" altLang="ru-RU" sz="2400" b="1" kern="0" dirty="0">
                <a:solidFill>
                  <a:srgbClr val="003399"/>
                </a:solidFill>
                <a:latin typeface="Arial" charset="0"/>
                <a:cs typeface="Arial" charset="0"/>
              </a:rPr>
              <a:t>программ для ЭВМ в качестве обстоятельства, отягчающего ответственность</a:t>
            </a:r>
          </a:p>
        </p:txBody>
      </p: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448761"/>
              </p:ext>
            </p:extLst>
          </p:nvPr>
        </p:nvGraphicFramePr>
        <p:xfrm>
          <a:off x="589579" y="1573491"/>
          <a:ext cx="7870209" cy="489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0209"/>
              </a:tblGrid>
              <a:tr h="354510">
                <a:tc>
                  <a:txBody>
                    <a:bodyPr/>
                    <a:lstStyle/>
                    <a:p>
                      <a:pPr marL="0" indent="0" algn="just" eaLnBrk="1" hangingPunct="1"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endParaRPr lang="ru-RU" altLang="ru-RU" sz="1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25335">
                <a:tc>
                  <a:txBody>
                    <a:bodyPr/>
                    <a:lstStyle/>
                    <a:p>
                      <a:pPr marL="0" indent="355600" algn="just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качестве обстоятельства, отягчающего административную ответственность за участие хозяйствующего субъекта в запрещенном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антиконкурентном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соглашении (картеле), предлагается установить совершение административного правонарушения с использованием программ для электронно-вычислительных машин, предназначенных для расчета и (или) согласования цен (п. 3 приложения 4 к ст. 27.2 проекта нового КоАП РФ).</a:t>
                      </a:r>
                    </a:p>
                    <a:p>
                      <a:pPr marL="0" indent="355600" algn="just"/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355600" algn="just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Проблема: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предложенная формулировка охватывает слишком широкий круг программ. </a:t>
                      </a:r>
                    </a:p>
                    <a:p>
                      <a:pPr marL="0" indent="355600" algn="just"/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355600" algn="just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Решение  проблемы:</a:t>
                      </a:r>
                    </a:p>
                    <a:p>
                      <a:pPr marL="0" marR="0" indent="355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Определить случаи, при которых использование программ ЭВМ предназначенных для расчета и (или) согласования цен будет однозначно квалифицироваться в качестве действий, направленных на нарушение антимонопольного законодательства.</a:t>
                      </a: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4</a:t>
            </a:fld>
            <a:endParaRPr lang="ru-RU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56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5776" y="581726"/>
            <a:ext cx="626469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III. </a:t>
            </a:r>
            <a:r>
              <a:rPr lang="ru-RU" altLang="ru-RU" sz="2400" b="1" kern="0" dirty="0">
                <a:solidFill>
                  <a:srgbClr val="003399"/>
                </a:solidFill>
                <a:latin typeface="Arial" charset="0"/>
                <a:cs typeface="Arial" charset="0"/>
              </a:rPr>
              <a:t>П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онятие </a:t>
            </a:r>
            <a:r>
              <a:rPr lang="ru-RU" altLang="ru-RU" sz="2400" b="1" kern="0" dirty="0">
                <a:solidFill>
                  <a:srgbClr val="003399"/>
                </a:solidFill>
                <a:latin typeface="Arial" charset="0"/>
                <a:cs typeface="Arial" charset="0"/>
              </a:rPr>
              <a:t>организатора </a:t>
            </a:r>
            <a:r>
              <a:rPr lang="ru-RU" altLang="ru-RU" sz="2400" b="1" kern="0" dirty="0" err="1">
                <a:solidFill>
                  <a:srgbClr val="003399"/>
                </a:solidFill>
                <a:latin typeface="Arial" charset="0"/>
                <a:cs typeface="Arial" charset="0"/>
              </a:rPr>
              <a:t>антиконкурентного</a:t>
            </a:r>
            <a:r>
              <a:rPr lang="ru-RU" altLang="ru-RU" sz="2400" b="1" kern="0" dirty="0">
                <a:solidFill>
                  <a:srgbClr val="003399"/>
                </a:solidFill>
                <a:latin typeface="Arial" charset="0"/>
                <a:cs typeface="Arial" charset="0"/>
              </a:rPr>
              <a:t> соглашения</a:t>
            </a:r>
          </a:p>
        </p:txBody>
      </p: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155336"/>
              </p:ext>
            </p:extLst>
          </p:nvPr>
        </p:nvGraphicFramePr>
        <p:xfrm>
          <a:off x="806247" y="1934386"/>
          <a:ext cx="7653541" cy="4459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3541"/>
              </a:tblGrid>
              <a:tr h="530324">
                <a:tc>
                  <a:txBody>
                    <a:bodyPr/>
                    <a:lstStyle/>
                    <a:p>
                      <a:pPr marL="0" indent="0" algn="ctr" eaLnBrk="1" hangingPunct="1"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endParaRPr lang="ru-RU" altLang="ru-RU" sz="2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29466">
                <a:tc>
                  <a:txBody>
                    <a:bodyPr/>
                    <a:lstStyle/>
                    <a:p>
                      <a:pPr marL="0" marR="0" indent="355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355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Проблема: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указанное понятие не предлагает каких-либо конкретных критериев и выводит понятие организатора через самого себя, что по прежнему затрудняет его выявление при рассмотрении дел о нарушении антимонопольного законодательства и об административном правонарушении.</a:t>
                      </a:r>
                    </a:p>
                    <a:p>
                      <a:pPr marL="0" marR="0" indent="355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355600" algn="just" eaLnBrk="1" hangingPunct="1"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Font typeface="+mj-lt"/>
                        <a:buNone/>
                      </a:pPr>
                      <a:r>
                        <a:rPr lang="ru-RU" alt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Решение проблемы:</a:t>
                      </a:r>
                    </a:p>
                    <a:p>
                      <a:pPr marL="0" marR="0" indent="355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Необходимо разработать квалифицирующие признаки организатора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антиконкурентного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соглашения и имплементировать их в вышеуказанное примечание к ст. 27.2 проекта нового КоАП РФ.</a:t>
                      </a: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5</a:t>
            </a:fld>
            <a:endParaRPr lang="ru-RU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59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387658"/>
              </p:ext>
            </p:extLst>
          </p:nvPr>
        </p:nvGraphicFramePr>
        <p:xfrm>
          <a:off x="611560" y="1484784"/>
          <a:ext cx="7992888" cy="498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/>
              </a:tblGrid>
              <a:tr h="360505">
                <a:tc>
                  <a:txBody>
                    <a:bodyPr/>
                    <a:lstStyle/>
                    <a:p>
                      <a:pPr marL="0" indent="0" algn="just" eaLnBrk="1" hangingPunct="1"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endParaRPr lang="ru-RU" altLang="ru-RU" sz="1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5102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Проектом предлагается уточнить положения о повышенной ответственности в отношении недобросовестной конкуренции которая заключается в смешении путём использования чужой интеллектуальной собственности и средств индивидуализации (ст. 14.6 Закона о защите конкуренции).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перечень средств индивидуализации</a:t>
                      </a:r>
                      <a:r>
                        <a:rPr lang="ru-RU" sz="15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входят: товарный знак, фирменное наименование (наименование), коммерческое обозначение, географическое указание и наименование места происхождения товара.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Проблема: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перечень средств индивидуализации, изложенный в статье 27.4 проекта нового КоАП РФ, не совпадает с перечнем, указанным в статье 14.6 Закона о защите конкуренции,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перечень шире за счёт 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«наименования»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«географического указания»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Решение проблемы: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Уточнить положения статьи 14.6 Закона о защите конкуренции.</a:t>
                      </a: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6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8968" y="179933"/>
            <a:ext cx="760351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IV. </a:t>
            </a:r>
            <a:r>
              <a:rPr lang="ru-RU" altLang="ru-RU" sz="2400" b="1" kern="0" dirty="0">
                <a:solidFill>
                  <a:srgbClr val="003399"/>
                </a:solidFill>
                <a:latin typeface="Arial" charset="0"/>
                <a:cs typeface="Arial" charset="0"/>
              </a:rPr>
              <a:t>Н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есовпадение </a:t>
            </a:r>
            <a:r>
              <a:rPr lang="ru-RU" altLang="ru-RU" sz="2400" b="1" kern="0" dirty="0">
                <a:solidFill>
                  <a:srgbClr val="003399"/>
                </a:solidFill>
                <a:latin typeface="Arial" charset="0"/>
                <a:cs typeface="Arial" charset="0"/>
              </a:rPr>
              <a:t>перечня средств индивидуализации в статье 27.4 проекта КоАП РФ и действующей редакции </a:t>
            </a:r>
            <a:r>
              <a:rPr lang="ru-RU" altLang="ru-RU" sz="2400" b="1" kern="0" dirty="0" err="1">
                <a:solidFill>
                  <a:srgbClr val="003399"/>
                </a:solidFill>
                <a:latin typeface="Arial" charset="0"/>
                <a:cs typeface="Arial" charset="0"/>
              </a:rPr>
              <a:t>ЗоЗК</a:t>
            </a:r>
            <a:endParaRPr lang="ru-RU" altLang="ru-RU" sz="2400" b="1" kern="0" dirty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11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466766"/>
              </p:ext>
            </p:extLst>
          </p:nvPr>
        </p:nvGraphicFramePr>
        <p:xfrm>
          <a:off x="539750" y="1932644"/>
          <a:ext cx="8064699" cy="459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699"/>
              </a:tblGrid>
              <a:tr h="384764">
                <a:tc>
                  <a:txBody>
                    <a:bodyPr/>
                    <a:lstStyle/>
                    <a:p>
                      <a:pPr marL="0" indent="0" algn="ctr" eaLnBrk="1" hangingPunct="1">
                        <a:spcBef>
                          <a:spcPct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endParaRPr lang="ru-RU" altLang="ru-RU" sz="1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0793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altLang="ru-RU" sz="1800" b="1" i="0" u="non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altLang="ru-RU" sz="1800" b="1" i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Проблема: </a:t>
                      </a:r>
                      <a:r>
                        <a:rPr lang="ru-RU" sz="1800" b="0" u="non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 однозначного подхода к исчислению сроков давности привлечения к административной ответственности за непредставление информации по запросу антимонопольного органа.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800" b="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>
                          <a:srgbClr val="0066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800" b="0" u="non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7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296533"/>
            <a:ext cx="760351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V.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Неоднозначность исчисления </a:t>
            </a:r>
            <a:r>
              <a:rPr lang="ru-RU" altLang="ru-RU" sz="2400" b="1" kern="0" dirty="0">
                <a:solidFill>
                  <a:srgbClr val="003399"/>
                </a:solidFill>
                <a:latin typeface="Arial" charset="0"/>
                <a:cs typeface="Arial" charset="0"/>
              </a:rPr>
              <a:t>сроков давности привлечения к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ответственности </a:t>
            </a:r>
            <a:r>
              <a:rPr lang="ru-RU" altLang="ru-RU" sz="2400" b="1" kern="0" dirty="0">
                <a:solidFill>
                  <a:srgbClr val="003399"/>
                </a:solidFill>
                <a:latin typeface="Arial" charset="0"/>
                <a:cs typeface="Arial" charset="0"/>
              </a:rPr>
              <a:t>за непредставление информации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9331" y="3543979"/>
            <a:ext cx="3477720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 (один) год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200" i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sz="120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Седьмого арбитражного апелляционного суда </a:t>
            </a:r>
            <a:r>
              <a:rPr lang="ru-RU" sz="1200" i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от </a:t>
            </a:r>
            <a:r>
              <a:rPr lang="ru-RU" sz="120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09.10.2020 № 07АП-7233/2020 по делу № А03-1547/2020;</a:t>
            </a:r>
          </a:p>
          <a:p>
            <a:pPr marL="342900" indent="-342900" algn="just">
              <a:buAutoNum type="arabicPeriod"/>
            </a:pPr>
            <a:r>
              <a:rPr lang="ru-RU" sz="120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sz="1200" i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 </a:t>
            </a:r>
            <a:r>
              <a:rPr lang="ru-RU" sz="120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Уральского округа от 15.04.2020 № Ф09-2372/20 по делу </a:t>
            </a:r>
            <a:r>
              <a:rPr lang="ru-RU" sz="1200" i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№ А60-50119/2019;</a:t>
            </a:r>
          </a:p>
          <a:p>
            <a:pPr marL="342900" indent="-342900" algn="just">
              <a:buAutoNum type="arabicPeriod"/>
            </a:pPr>
            <a:r>
              <a:rPr lang="ru-RU" sz="120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</a:t>
            </a:r>
            <a:r>
              <a:rPr lang="ru-RU" sz="1200" i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 </a:t>
            </a:r>
            <a:r>
              <a:rPr lang="ru-RU" sz="120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от 24.11.2021 </a:t>
            </a:r>
            <a:r>
              <a:rPr lang="ru-RU" sz="1200" i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№ 302-ЭС21-2560</a:t>
            </a:r>
          </a:p>
          <a:p>
            <a:pPr marL="342900" indent="-342900" algn="just">
              <a:buAutoNum type="arabicPeriod"/>
            </a:pPr>
            <a:r>
              <a:rPr lang="ru-RU" sz="1200" i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ВС </a:t>
            </a:r>
            <a:r>
              <a:rPr lang="ru-RU" sz="1200" i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от 24.11.2021 </a:t>
            </a:r>
            <a:r>
              <a:rPr lang="ru-RU" sz="1200" i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№ 302-ЭС21-2560.</a:t>
            </a:r>
            <a:endParaRPr lang="ru-RU" sz="120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ru-RU" sz="120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25197" y="3543979"/>
            <a:ext cx="3776312" cy="24622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/>
            </a:lvl1pPr>
          </a:lstStyle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(два) месяца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АС Поволжского округа от 09.03.2021 № 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Ф06-1313/2021; </a:t>
            </a:r>
          </a:p>
          <a:p>
            <a:pPr marL="342900" indent="-342900" algn="just">
              <a:buAutoNum type="arabicPeriod"/>
            </a:pP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АС Волго-Вятского округа от 13.11.2020 по делу № 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Ф01-13938/2020;</a:t>
            </a:r>
          </a:p>
          <a:p>
            <a:pPr marL="342900" indent="-342900" algn="just">
              <a:buAutoNum type="arabicPeriod"/>
            </a:pP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Определение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ВС РФ от 01.09.2021 № 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302-ЭС21-14521; </a:t>
            </a:r>
          </a:p>
          <a:p>
            <a:pPr marL="342900" indent="-342900" algn="just">
              <a:buAutoNum type="arabicPeriod"/>
            </a:pP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Определение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ВС РФ от 12.01.2021 № 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310-ЭС20-17750;</a:t>
            </a:r>
          </a:p>
          <a:p>
            <a:pPr marL="342900" indent="-342900" algn="just">
              <a:buAutoNum type="arabicPeriod"/>
            </a:pP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ВС РФ от 17.08.2021 № </a:t>
            </a:r>
            <a:r>
              <a:rPr lang="ru-RU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306-ЭС21-9832.</a:t>
            </a:r>
            <a:endParaRPr lang="ru-RU" sz="1200" i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1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000958"/>
              </p:ext>
            </p:extLst>
          </p:nvPr>
        </p:nvGraphicFramePr>
        <p:xfrm>
          <a:off x="539750" y="1932644"/>
          <a:ext cx="8064699" cy="4488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699"/>
              </a:tblGrid>
              <a:tr h="4882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Позиция РСПП</a:t>
                      </a: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00432"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endParaRPr lang="ru-RU" sz="180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ru-RU" sz="180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ru-RU" sz="180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sz="18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r>
                        <a:rPr lang="ru-RU" sz="1800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Непредставление информации по запросу антимонопольного органа, равно как непредставление информации по запросу налогового, таможенного и иных органов власти, относится к правонарушениям 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сфере порядка управления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r>
                        <a:rPr lang="ru-RU" sz="18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Указанный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состав правонарушения не является сложным: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нтимонопольному органу достаточно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двух месяцев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проведения расследования.</a:t>
                      </a: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8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296533"/>
            <a:ext cx="760351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V.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Неоднозначность исчисления </a:t>
            </a:r>
            <a:r>
              <a:rPr lang="ru-RU" altLang="ru-RU" sz="2400" b="1" kern="0" dirty="0">
                <a:solidFill>
                  <a:srgbClr val="003399"/>
                </a:solidFill>
                <a:latin typeface="Arial" charset="0"/>
                <a:cs typeface="Arial" charset="0"/>
              </a:rPr>
              <a:t>сроков давности привлечения к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ответственности </a:t>
            </a:r>
            <a:r>
              <a:rPr lang="ru-RU" altLang="ru-RU" sz="2400" b="1" kern="0" dirty="0">
                <a:solidFill>
                  <a:srgbClr val="003399"/>
                </a:solidFill>
                <a:latin typeface="Arial" charset="0"/>
                <a:cs typeface="Arial" charset="0"/>
              </a:rPr>
              <a:t>за непредставление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278884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39750" y="1943100"/>
            <a:ext cx="7920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220437"/>
              </p:ext>
            </p:extLst>
          </p:nvPr>
        </p:nvGraphicFramePr>
        <p:xfrm>
          <a:off x="539750" y="1932644"/>
          <a:ext cx="8064699" cy="4488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699"/>
              </a:tblGrid>
              <a:tr h="4882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Рекомендации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для ФАС России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00432"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endParaRPr lang="ru-RU" sz="180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ru-RU" sz="180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ru-RU" sz="180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ru-RU" sz="180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Font typeface="+mj-lt"/>
                        <a:buNone/>
                      </a:pPr>
                      <a:r>
                        <a:rPr lang="en-US" sz="18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r>
                        <a:rPr lang="ru-RU" sz="1800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бращение в Правительство РФ с законодательной инициативой, направленной на конкретизацию разумного срока привлечения к административной ответственности за непредставление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информации (в действующем КоАП РФ);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Внесение изменений в текущую версию проекта нового КоАП РФ.</a:t>
                      </a: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6" marR="91446" marT="45735" marB="4573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9" name="Picture 2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498"/>
          <a:stretch/>
        </p:blipFill>
        <p:spPr bwMode="auto">
          <a:xfrm>
            <a:off x="323528" y="299480"/>
            <a:ext cx="965439" cy="94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58879" y="6381750"/>
            <a:ext cx="2133600" cy="476250"/>
          </a:xfrm>
        </p:spPr>
        <p:txBody>
          <a:bodyPr/>
          <a:lstStyle/>
          <a:p>
            <a:pPr>
              <a:defRPr/>
            </a:pPr>
            <a:fld id="{59F8F505-5A59-4AB2-BD9A-FF01A8F2C98F}" type="slidenum">
              <a:rPr lang="ru-RU" smtClean="0">
                <a:solidFill>
                  <a:srgbClr val="003399"/>
                </a:solidFill>
              </a:rPr>
              <a:pPr>
                <a:defRPr/>
              </a:pPr>
              <a:t>9</a:t>
            </a:fld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296533"/>
            <a:ext cx="760351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V.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Неоднозначность исчисления </a:t>
            </a:r>
            <a:r>
              <a:rPr lang="ru-RU" altLang="ru-RU" sz="2400" b="1" kern="0" dirty="0">
                <a:solidFill>
                  <a:srgbClr val="003399"/>
                </a:solidFill>
                <a:latin typeface="Arial" charset="0"/>
                <a:cs typeface="Arial" charset="0"/>
              </a:rPr>
              <a:t>сроков давности привлечения к </a:t>
            </a:r>
            <a:r>
              <a:rPr lang="ru-RU" altLang="ru-RU" sz="2400" b="1" kern="0" dirty="0" smtClean="0">
                <a:solidFill>
                  <a:srgbClr val="003399"/>
                </a:solidFill>
                <a:latin typeface="Arial" charset="0"/>
                <a:cs typeface="Arial" charset="0"/>
              </a:rPr>
              <a:t>ответственности </a:t>
            </a:r>
            <a:r>
              <a:rPr lang="ru-RU" altLang="ru-RU" sz="2400" b="1" kern="0" dirty="0">
                <a:solidFill>
                  <a:srgbClr val="003399"/>
                </a:solidFill>
                <a:latin typeface="Arial" charset="0"/>
                <a:cs typeface="Arial" charset="0"/>
              </a:rPr>
              <a:t>за непредставление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92134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651</Words>
  <Application>Microsoft Office PowerPoint</Application>
  <PresentationFormat>Экран (4:3)</PresentationFormat>
  <Paragraphs>87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Шрамко Александра Сергеевна</dc:creator>
  <cp:lastModifiedBy>Анпилогов Артем Анатольевич</cp:lastModifiedBy>
  <cp:revision>74</cp:revision>
  <dcterms:created xsi:type="dcterms:W3CDTF">2022-03-16T09:22:10Z</dcterms:created>
  <dcterms:modified xsi:type="dcterms:W3CDTF">2022-03-17T15:36:29Z</dcterms:modified>
</cp:coreProperties>
</file>