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19D5BA"/>
    <a:srgbClr val="8EF2E4"/>
    <a:srgbClr val="C1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A6D00-8D9C-421C-8C6D-88CA6D6C7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CD2F64-0EDB-4373-8F32-2F047A0C3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9927E-6CD1-483C-A40B-82A1B3AB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A23FE5-F259-43F1-837E-A7634785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64D5E-1711-4DAE-B49C-BE039F23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3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B9FCE-4D78-4B12-94F0-D0378F6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618F4-1525-411F-B022-7251F04F1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88ECD-0DF0-4CBA-8AFE-513866A3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6BB08-8397-4B63-AC47-C0330219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DADE7-FBBD-4C3F-85E5-4C030067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4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ADD6B6-2193-4DA8-8DD5-F86169166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DEA87F-3752-46EE-B58A-9DF48C442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787F0-D899-4658-825B-740A1A12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95A3F3-308B-47F6-848E-F06B296B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FB3D52-91AC-4FC7-A40D-396A2BEB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1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203FB-647B-49CD-96CF-4F56469B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E7C0A4-C5F7-48D3-9E07-45FCA383B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11525-FC06-4C45-B7D6-8B74D271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E25CA9-FAA1-48A5-9A2F-39760939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2F1F4-1A95-4D9E-9657-61DD65AB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A6D06-2EAC-4C2E-9790-2DF808FF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125337-96D7-4A49-AD49-72A210908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040D0-819D-4F9E-BC1D-1FCA9E81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B099D8-9D7A-4428-9FF1-27233788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06350-839D-4D8F-866B-3699663D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7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35F49-736F-4EC7-B08C-612651B2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016AB-F03F-453E-B393-2B61A4741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7EE814-D682-4920-9A8B-8BB517660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CD35F4-9479-4686-A80F-4CA9C8DA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54CC92-5649-459D-9637-C9313E2F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8FFC5D-5AC4-45F3-AEA5-07555047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958C1-C46F-44EA-ABC8-6DA22CC0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56896-7EFB-43EA-8D62-2944452E1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C1F759-89E8-4096-A421-B1B7EFD11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FEE310-6F15-4792-B9C1-089C83346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97D1A4-5467-44E5-B00C-96A361914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F0F9F3-C1FA-4008-999D-5F934E1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882B6A-69C0-4232-A2AE-ABC6F43B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26831-B67B-4AB9-9763-17A068D7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4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703D-7FCA-4013-9F33-CF4C80D3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D3D2FE-292C-40AE-8957-BC3C57E5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91E6AE-BAE5-4225-9577-E7735C2F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4717D0-26A8-45C3-8FF5-BFBDA46E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8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98BEFF-53BC-4117-B15F-4C8D7251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1AEDF3-53B1-4790-8BA3-78D1EF98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79E6AA-5B20-451A-A07D-C7750B83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9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A6EDE-8BDD-429E-96F5-BAC119C7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813E7-30F3-47C9-B536-7DFE5AFD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B53901-1E18-4D06-9D84-BE6AFB859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2DA79F-1ED3-4308-A744-F2379934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A8758-362E-4C07-A5A5-36D62E34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EF490E-0CF0-4BD0-AFD8-41F39690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2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EB3BC-D5A2-439D-8A69-9894F8A2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806B39-6840-4A63-8A72-7EC199905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816BC3-47C2-487D-8944-8B5F691E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E7AA50-2F04-45A5-9073-4A4818D2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C5AF94-8CFE-4BBC-8908-931CFB68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F3E492-11A5-4439-8609-1954E0DF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9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4C5AD-5304-4BCA-87B5-A629BCE0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40CF5-7E03-4AC2-9538-8D473C7DF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3AF70-91B4-418C-B90C-F723041B1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67DE-AA12-4EBA-92FB-7BB48C90097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C0C6B-2D09-4D44-98A5-5D7D27146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035FE1-B7E8-42C7-9698-D1C47370C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CAC1-D0F7-4B92-9D36-A0E89F339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9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9A2D7-432D-4795-A764-208AE7768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079" y="673790"/>
            <a:ext cx="11205714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проекта «Открытые данные»</a:t>
            </a:r>
            <a:b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направлению государственного регулирования цен (тарифов).</a:t>
            </a:r>
            <a:endParaRPr lang="ru-RU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B3E666-A19B-491C-990B-91F096209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310250"/>
            <a:ext cx="10489721" cy="165576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Общественного совета при ФАС России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16.02.2022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Файрушина М. А. 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Генерального директора по вопросам отраслевого регулирования и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тарифообразования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ПАО «Интер РАО» </a:t>
            </a:r>
          </a:p>
        </p:txBody>
      </p:sp>
    </p:spTree>
    <p:extLst>
      <p:ext uri="{BB962C8B-B14F-4D97-AF65-F5344CB8AC3E}">
        <p14:creationId xmlns:p14="http://schemas.microsoft.com/office/powerpoint/2010/main" val="412395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9AB2E0A2-6610-48A4-83B4-41A10D2D5C87}"/>
              </a:ext>
            </a:extLst>
          </p:cNvPr>
          <p:cNvSpPr/>
          <p:nvPr/>
        </p:nvSpPr>
        <p:spPr>
          <a:xfrm>
            <a:off x="8391044" y="920937"/>
            <a:ext cx="3668429" cy="5769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82EFA12-272E-4150-961A-84313C32D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15" t="55686" r="55698" b="34445"/>
          <a:stretch/>
        </p:blipFill>
        <p:spPr>
          <a:xfrm>
            <a:off x="6514868" y="4335194"/>
            <a:ext cx="1383251" cy="7082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B604D-9292-497D-A1AC-C839AA834105}"/>
              </a:ext>
            </a:extLst>
          </p:cNvPr>
          <p:cNvSpPr/>
          <p:nvPr/>
        </p:nvSpPr>
        <p:spPr>
          <a:xfrm>
            <a:off x="0" y="0"/>
            <a:ext cx="12192000" cy="829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8C036-3986-4CA4-97EC-42DE6581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35" y="91702"/>
            <a:ext cx="11877938" cy="55824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ЕИАС как информационная система тарифного регулирования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3B97E0-511A-4CFD-A52C-59FF7B219165}"/>
              </a:ext>
            </a:extLst>
          </p:cNvPr>
          <p:cNvSpPr/>
          <p:nvPr/>
        </p:nvSpPr>
        <p:spPr>
          <a:xfrm>
            <a:off x="1082487" y="5507169"/>
            <a:ext cx="5211633" cy="981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D5F98E-100F-42BC-B45C-F5FB2B1074DC}"/>
              </a:ext>
            </a:extLst>
          </p:cNvPr>
          <p:cNvSpPr/>
          <p:nvPr/>
        </p:nvSpPr>
        <p:spPr>
          <a:xfrm>
            <a:off x="508746" y="4198484"/>
            <a:ext cx="5785374" cy="981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650AC3-FD83-4AD4-8DAF-150B42355B99}"/>
              </a:ext>
            </a:extLst>
          </p:cNvPr>
          <p:cNvSpPr/>
          <p:nvPr/>
        </p:nvSpPr>
        <p:spPr>
          <a:xfrm>
            <a:off x="132527" y="2995402"/>
            <a:ext cx="6161593" cy="9816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D9569-55AB-4F77-BA65-63A9555C00C4}"/>
              </a:ext>
            </a:extLst>
          </p:cNvPr>
          <p:cNvSpPr txBox="1"/>
          <p:nvPr/>
        </p:nvSpPr>
        <p:spPr>
          <a:xfrm>
            <a:off x="86032" y="3164198"/>
            <a:ext cx="109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5715CB-F10D-4D2A-AA16-373B12EBC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9" t="55294" r="75919" b="34379"/>
          <a:stretch/>
        </p:blipFill>
        <p:spPr>
          <a:xfrm>
            <a:off x="1082487" y="3148781"/>
            <a:ext cx="1313329" cy="708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1002DE-7DB1-429E-AAA6-58014CF0D27C}"/>
              </a:ext>
            </a:extLst>
          </p:cNvPr>
          <p:cNvSpPr txBox="1"/>
          <p:nvPr/>
        </p:nvSpPr>
        <p:spPr>
          <a:xfrm>
            <a:off x="692522" y="4377043"/>
            <a:ext cx="90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РЭК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30ADF-390B-48AF-8C19-09B41AEF8B47}"/>
              </a:ext>
            </a:extLst>
          </p:cNvPr>
          <p:cNvSpPr txBox="1"/>
          <p:nvPr/>
        </p:nvSpPr>
        <p:spPr>
          <a:xfrm>
            <a:off x="1271646" y="5688175"/>
            <a:ext cx="90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9D752F-6558-4C85-BBFC-25E8FFF14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15" t="55686" r="55698" b="34445"/>
          <a:stretch/>
        </p:blipFill>
        <p:spPr>
          <a:xfrm>
            <a:off x="1559858" y="4377043"/>
            <a:ext cx="1313329" cy="708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9A87CE-FE11-42DC-9CDF-345B0C733B52}"/>
              </a:ext>
            </a:extLst>
          </p:cNvPr>
          <p:cNvSpPr txBox="1"/>
          <p:nvPr/>
        </p:nvSpPr>
        <p:spPr>
          <a:xfrm>
            <a:off x="1534104" y="4397075"/>
            <a:ext cx="145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Рег. сегмент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AC87D1-81DD-4A77-89FA-06929039B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15" t="55686" r="55698" b="34445"/>
          <a:stretch/>
        </p:blipFill>
        <p:spPr>
          <a:xfrm>
            <a:off x="2241776" y="5595672"/>
            <a:ext cx="1313329" cy="708212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A703A7F-32BB-4B75-8666-A7A031FB0C45}"/>
              </a:ext>
            </a:extLst>
          </p:cNvPr>
          <p:cNvCxnSpPr>
            <a:cxnSpLocks/>
          </p:cNvCxnSpPr>
          <p:nvPr/>
        </p:nvCxnSpPr>
        <p:spPr>
          <a:xfrm flipV="1">
            <a:off x="4603376" y="4783804"/>
            <a:ext cx="0" cy="13946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7A5EAF0D-5029-407D-9488-D609DB255B30}"/>
              </a:ext>
            </a:extLst>
          </p:cNvPr>
          <p:cNvSpPr/>
          <p:nvPr/>
        </p:nvSpPr>
        <p:spPr>
          <a:xfrm>
            <a:off x="4509266" y="6178452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6390E23-89A9-4498-877C-051CC8D860D0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5602544" y="3584557"/>
            <a:ext cx="11602" cy="260589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A3168E76-D254-4214-80A5-9F0933C9645E}"/>
              </a:ext>
            </a:extLst>
          </p:cNvPr>
          <p:cNvSpPr/>
          <p:nvPr/>
        </p:nvSpPr>
        <p:spPr>
          <a:xfrm>
            <a:off x="4507006" y="4545553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475175C3-646F-42E7-B5B6-0CDCBAE4F012}"/>
              </a:ext>
            </a:extLst>
          </p:cNvPr>
          <p:cNvSpPr/>
          <p:nvPr/>
        </p:nvSpPr>
        <p:spPr>
          <a:xfrm>
            <a:off x="5517776" y="3335785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C219F05-0FF7-46C2-949E-A0B4AA97E90B}"/>
              </a:ext>
            </a:extLst>
          </p:cNvPr>
          <p:cNvSpPr/>
          <p:nvPr/>
        </p:nvSpPr>
        <p:spPr>
          <a:xfrm>
            <a:off x="5506174" y="6190447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61ABC5F-7BC5-4796-B31D-AB746B5BEA59}"/>
              </a:ext>
            </a:extLst>
          </p:cNvPr>
          <p:cNvSpPr/>
          <p:nvPr/>
        </p:nvSpPr>
        <p:spPr>
          <a:xfrm>
            <a:off x="3648622" y="3332630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F27E1FC-1730-4A8F-8F1D-85607BE58B55}"/>
              </a:ext>
            </a:extLst>
          </p:cNvPr>
          <p:cNvCxnSpPr>
            <a:cxnSpLocks/>
          </p:cNvCxnSpPr>
          <p:nvPr/>
        </p:nvCxnSpPr>
        <p:spPr>
          <a:xfrm flipH="1" flipV="1">
            <a:off x="3750602" y="3594143"/>
            <a:ext cx="1" cy="9860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989458F3-F387-4618-AB5E-213D758F0131}"/>
              </a:ext>
            </a:extLst>
          </p:cNvPr>
          <p:cNvSpPr/>
          <p:nvPr/>
        </p:nvSpPr>
        <p:spPr>
          <a:xfrm>
            <a:off x="3658714" y="4550035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954EAE-7C2D-4637-9262-088DC52BCD09}"/>
              </a:ext>
            </a:extLst>
          </p:cNvPr>
          <p:cNvSpPr txBox="1"/>
          <p:nvPr/>
        </p:nvSpPr>
        <p:spPr>
          <a:xfrm>
            <a:off x="2200904" y="5732977"/>
            <a:ext cx="145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</a:t>
            </a:r>
            <a:r>
              <a:rPr lang="ru-RU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F0B783F-B462-4457-BE5A-31E84D37D992}"/>
              </a:ext>
            </a:extLst>
          </p:cNvPr>
          <p:cNvSpPr/>
          <p:nvPr/>
        </p:nvSpPr>
        <p:spPr>
          <a:xfrm>
            <a:off x="9104912" y="2227581"/>
            <a:ext cx="2737889" cy="981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7F5C50-9525-4C25-9659-C1DF96F7E512}"/>
              </a:ext>
            </a:extLst>
          </p:cNvPr>
          <p:cNvSpPr txBox="1"/>
          <p:nvPr/>
        </p:nvSpPr>
        <p:spPr>
          <a:xfrm>
            <a:off x="9499575" y="2392229"/>
            <a:ext cx="218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 ТЭК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A617476-9CEB-4F8A-BC20-D004165B3A01}"/>
              </a:ext>
            </a:extLst>
          </p:cNvPr>
          <p:cNvSpPr/>
          <p:nvPr/>
        </p:nvSpPr>
        <p:spPr>
          <a:xfrm>
            <a:off x="9104912" y="3542266"/>
            <a:ext cx="2737889" cy="981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2DFD74-08C9-449F-BCFD-184DB14D6650}"/>
              </a:ext>
            </a:extLst>
          </p:cNvPr>
          <p:cNvSpPr txBox="1"/>
          <p:nvPr/>
        </p:nvSpPr>
        <p:spPr>
          <a:xfrm>
            <a:off x="9499575" y="3740697"/>
            <a:ext cx="190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 ЖКХ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E3DDAFA-3B28-412B-A031-4BF80581F635}"/>
              </a:ext>
            </a:extLst>
          </p:cNvPr>
          <p:cNvSpPr/>
          <p:nvPr/>
        </p:nvSpPr>
        <p:spPr>
          <a:xfrm>
            <a:off x="9113296" y="4815451"/>
            <a:ext cx="2737889" cy="981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62CA680-5601-4559-8451-5508A45A411A}"/>
              </a:ext>
            </a:extLst>
          </p:cNvPr>
          <p:cNvSpPr txBox="1"/>
          <p:nvPr/>
        </p:nvSpPr>
        <p:spPr>
          <a:xfrm>
            <a:off x="9322274" y="5003720"/>
            <a:ext cx="236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 ГИС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4F4490-29F0-4EBD-87A9-FD0C44ADC903}"/>
              </a:ext>
            </a:extLst>
          </p:cNvPr>
          <p:cNvSpPr txBox="1"/>
          <p:nvPr/>
        </p:nvSpPr>
        <p:spPr>
          <a:xfrm>
            <a:off x="948545" y="943212"/>
            <a:ext cx="6930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ЕИАС не имеет статуса ГИС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E3A4DBD-055B-482D-8A58-308443C081D9}"/>
              </a:ext>
            </a:extLst>
          </p:cNvPr>
          <p:cNvSpPr txBox="1"/>
          <p:nvPr/>
        </p:nvSpPr>
        <p:spPr>
          <a:xfrm>
            <a:off x="948452" y="1329453"/>
            <a:ext cx="7053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ЕИАС не интегрируется с прочими ГИС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8561E6-21F8-4659-BEE5-048E2FF957CD}"/>
              </a:ext>
            </a:extLst>
          </p:cNvPr>
          <p:cNvSpPr txBox="1"/>
          <p:nvPr/>
        </p:nvSpPr>
        <p:spPr>
          <a:xfrm>
            <a:off x="948545" y="1789712"/>
            <a:ext cx="7330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ЕИАС не используется как инструмент аналитики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4FEE0E-EE7A-4EBD-9EC4-7ADC42750C4D}"/>
              </a:ext>
            </a:extLst>
          </p:cNvPr>
          <p:cNvSpPr txBox="1"/>
          <p:nvPr/>
        </p:nvSpPr>
        <p:spPr>
          <a:xfrm>
            <a:off x="948545" y="2227817"/>
            <a:ext cx="7011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ЕИАС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позволяет РО получать обратную связь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4A75273-FA8B-4F7E-B1D3-6174273DA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15" t="55686" r="55698" b="34445"/>
          <a:stretch/>
        </p:blipFill>
        <p:spPr>
          <a:xfrm>
            <a:off x="6508577" y="5518735"/>
            <a:ext cx="1389542" cy="70821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17C166A-CCF1-49F4-97D8-762B697F319B}"/>
              </a:ext>
            </a:extLst>
          </p:cNvPr>
          <p:cNvSpPr txBox="1"/>
          <p:nvPr/>
        </p:nvSpPr>
        <p:spPr>
          <a:xfrm>
            <a:off x="6422781" y="5647320"/>
            <a:ext cx="156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Собственное ПО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1542E37-6220-4ACC-B756-6A2DEDED1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15" t="55686" r="55698" b="34445"/>
          <a:stretch/>
        </p:blipFill>
        <p:spPr>
          <a:xfrm>
            <a:off x="6521172" y="3133541"/>
            <a:ext cx="1395924" cy="70821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882634D-99CE-4FAE-BA2A-4084864743E8}"/>
              </a:ext>
            </a:extLst>
          </p:cNvPr>
          <p:cNvSpPr txBox="1"/>
          <p:nvPr/>
        </p:nvSpPr>
        <p:spPr>
          <a:xfrm>
            <a:off x="6536446" y="3144990"/>
            <a:ext cx="138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Отдельные запросы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F98969C1-C516-4C1B-9729-697C5D84EDB4}"/>
              </a:ext>
            </a:extLst>
          </p:cNvPr>
          <p:cNvCxnSpPr>
            <a:cxnSpLocks/>
            <a:stCxn id="66" idx="0"/>
            <a:endCxn id="65" idx="4"/>
          </p:cNvCxnSpPr>
          <p:nvPr/>
        </p:nvCxnSpPr>
        <p:spPr>
          <a:xfrm flipH="1" flipV="1">
            <a:off x="7216577" y="5121493"/>
            <a:ext cx="438" cy="3977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51BE0BA5-C6B9-47D7-8BD4-6A715ADFA308}"/>
              </a:ext>
            </a:extLst>
          </p:cNvPr>
          <p:cNvSpPr/>
          <p:nvPr/>
        </p:nvSpPr>
        <p:spPr>
          <a:xfrm>
            <a:off x="7120207" y="4928753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75F22265-83D0-496C-847A-EF6A7C1066AD}"/>
              </a:ext>
            </a:extLst>
          </p:cNvPr>
          <p:cNvSpPr/>
          <p:nvPr/>
        </p:nvSpPr>
        <p:spPr>
          <a:xfrm>
            <a:off x="7120645" y="5519221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C391867B-07AA-4478-95DD-6C83EEAA8A40}"/>
              </a:ext>
            </a:extLst>
          </p:cNvPr>
          <p:cNvCxnSpPr>
            <a:cxnSpLocks/>
            <a:endCxn id="68" idx="4"/>
          </p:cNvCxnSpPr>
          <p:nvPr/>
        </p:nvCxnSpPr>
        <p:spPr>
          <a:xfrm flipH="1" flipV="1">
            <a:off x="7746398" y="3914852"/>
            <a:ext cx="14184" cy="173489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Овал 67">
            <a:extLst>
              <a:ext uri="{FF2B5EF4-FFF2-40B4-BE49-F238E27FC236}">
                <a16:creationId xmlns:a16="http://schemas.microsoft.com/office/drawing/2014/main" id="{637A8AF6-C82A-4791-A0A6-56B60B00511A}"/>
              </a:ext>
            </a:extLst>
          </p:cNvPr>
          <p:cNvSpPr/>
          <p:nvPr/>
        </p:nvSpPr>
        <p:spPr>
          <a:xfrm>
            <a:off x="7650028" y="3722112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44CFDC70-4DDC-40F9-BDD3-16CAE86CB82C}"/>
              </a:ext>
            </a:extLst>
          </p:cNvPr>
          <p:cNvSpPr/>
          <p:nvPr/>
        </p:nvSpPr>
        <p:spPr>
          <a:xfrm>
            <a:off x="7652954" y="5511920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C29EC0D-066B-496E-BD94-359F8AA2D36F}"/>
              </a:ext>
            </a:extLst>
          </p:cNvPr>
          <p:cNvSpPr txBox="1"/>
          <p:nvPr/>
        </p:nvSpPr>
        <p:spPr>
          <a:xfrm>
            <a:off x="6416059" y="4398413"/>
            <a:ext cx="1510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Отдельные запросы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3083E498-C3FC-46AF-835D-37E6A247262C}"/>
              </a:ext>
            </a:extLst>
          </p:cNvPr>
          <p:cNvCxnSpPr>
            <a:cxnSpLocks/>
            <a:endCxn id="83" idx="4"/>
          </p:cNvCxnSpPr>
          <p:nvPr/>
        </p:nvCxnSpPr>
        <p:spPr>
          <a:xfrm flipV="1">
            <a:off x="7008757" y="3941713"/>
            <a:ext cx="0" cy="3850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Овал 82">
            <a:extLst>
              <a:ext uri="{FF2B5EF4-FFF2-40B4-BE49-F238E27FC236}">
                <a16:creationId xmlns:a16="http://schemas.microsoft.com/office/drawing/2014/main" id="{399F4832-CF67-4E9A-B1ED-224B019D5E12}"/>
              </a:ext>
            </a:extLst>
          </p:cNvPr>
          <p:cNvSpPr/>
          <p:nvPr/>
        </p:nvSpPr>
        <p:spPr>
          <a:xfrm>
            <a:off x="6912387" y="3748973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AEE0AA0D-C747-4121-8CFD-A5FAC69C3EF5}"/>
              </a:ext>
            </a:extLst>
          </p:cNvPr>
          <p:cNvSpPr/>
          <p:nvPr/>
        </p:nvSpPr>
        <p:spPr>
          <a:xfrm>
            <a:off x="6916559" y="4288048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F8746356-76FB-43D7-97D5-FBC5178E932D}"/>
              </a:ext>
            </a:extLst>
          </p:cNvPr>
          <p:cNvCxnSpPr>
            <a:cxnSpLocks/>
          </p:cNvCxnSpPr>
          <p:nvPr/>
        </p:nvCxnSpPr>
        <p:spPr>
          <a:xfrm>
            <a:off x="8170804" y="1107440"/>
            <a:ext cx="2916" cy="54914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91DA19BE-BEBA-47C3-9DD8-79A4AF7A2C48}"/>
              </a:ext>
            </a:extLst>
          </p:cNvPr>
          <p:cNvSpPr txBox="1"/>
          <p:nvPr/>
        </p:nvSpPr>
        <p:spPr>
          <a:xfrm>
            <a:off x="8884161" y="967251"/>
            <a:ext cx="3063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Системы, созданные в соответствии с ФЗ от 27.07.2006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149-</a:t>
            </a:r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ФЗ</a:t>
            </a:r>
          </a:p>
        </p:txBody>
      </p:sp>
      <p:pic>
        <p:nvPicPr>
          <p:cNvPr id="102" name="Рисунок 101" descr="Восклицательный знак">
            <a:extLst>
              <a:ext uri="{FF2B5EF4-FFF2-40B4-BE49-F238E27FC236}">
                <a16:creationId xmlns:a16="http://schemas.microsoft.com/office/drawing/2014/main" id="{AAD63BC2-6245-4DEE-8175-482BBB705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23641" y="1079106"/>
            <a:ext cx="1612315" cy="1612315"/>
          </a:xfrm>
          <a:prstGeom prst="rect">
            <a:avLst/>
          </a:prstGeom>
        </p:spPr>
      </p:pic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0603DD56-7592-4C56-A0FF-B30528FE5124}"/>
              </a:ext>
            </a:extLst>
          </p:cNvPr>
          <p:cNvCxnSpPr>
            <a:cxnSpLocks/>
          </p:cNvCxnSpPr>
          <p:nvPr/>
        </p:nvCxnSpPr>
        <p:spPr>
          <a:xfrm>
            <a:off x="6148132" y="6303884"/>
            <a:ext cx="224987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Овал 105">
            <a:extLst>
              <a:ext uri="{FF2B5EF4-FFF2-40B4-BE49-F238E27FC236}">
                <a16:creationId xmlns:a16="http://schemas.microsoft.com/office/drawing/2014/main" id="{11F2CD3B-2FBD-4A02-854C-E84ACB4801EF}"/>
              </a:ext>
            </a:extLst>
          </p:cNvPr>
          <p:cNvSpPr/>
          <p:nvPr/>
        </p:nvSpPr>
        <p:spPr>
          <a:xfrm>
            <a:off x="8471399" y="6207514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A4C3FBE3-4D19-4A6E-967E-917572A179EC}"/>
              </a:ext>
            </a:extLst>
          </p:cNvPr>
          <p:cNvSpPr/>
          <p:nvPr/>
        </p:nvSpPr>
        <p:spPr>
          <a:xfrm>
            <a:off x="5973231" y="6178452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CDF03EF5-C688-46B9-AD36-282E801F9B85}"/>
              </a:ext>
            </a:extLst>
          </p:cNvPr>
          <p:cNvCxnSpPr>
            <a:cxnSpLocks/>
          </p:cNvCxnSpPr>
          <p:nvPr/>
        </p:nvCxnSpPr>
        <p:spPr>
          <a:xfrm flipH="1">
            <a:off x="8567770" y="2636520"/>
            <a:ext cx="3819" cy="3541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6BA3C701-A229-46E3-8F1A-7D722280EC84}"/>
              </a:ext>
            </a:extLst>
          </p:cNvPr>
          <p:cNvCxnSpPr>
            <a:cxnSpLocks/>
          </p:cNvCxnSpPr>
          <p:nvPr/>
        </p:nvCxnSpPr>
        <p:spPr>
          <a:xfrm>
            <a:off x="8567770" y="5180119"/>
            <a:ext cx="46447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 стрелкой 125">
            <a:extLst>
              <a:ext uri="{FF2B5EF4-FFF2-40B4-BE49-F238E27FC236}">
                <a16:creationId xmlns:a16="http://schemas.microsoft.com/office/drawing/2014/main" id="{E2136456-7C60-4864-81C9-C81BE125A929}"/>
              </a:ext>
            </a:extLst>
          </p:cNvPr>
          <p:cNvCxnSpPr>
            <a:cxnSpLocks/>
          </p:cNvCxnSpPr>
          <p:nvPr/>
        </p:nvCxnSpPr>
        <p:spPr>
          <a:xfrm>
            <a:off x="8567770" y="3980636"/>
            <a:ext cx="46447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 стрелкой 126">
            <a:extLst>
              <a:ext uri="{FF2B5EF4-FFF2-40B4-BE49-F238E27FC236}">
                <a16:creationId xmlns:a16="http://schemas.microsoft.com/office/drawing/2014/main" id="{576F78BB-CE56-4592-AEAF-202F6F06656B}"/>
              </a:ext>
            </a:extLst>
          </p:cNvPr>
          <p:cNvCxnSpPr>
            <a:cxnSpLocks/>
          </p:cNvCxnSpPr>
          <p:nvPr/>
        </p:nvCxnSpPr>
        <p:spPr>
          <a:xfrm>
            <a:off x="8567770" y="2636520"/>
            <a:ext cx="46447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4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9AB2E0A2-6610-48A4-83B4-41A10D2D5C87}"/>
              </a:ext>
            </a:extLst>
          </p:cNvPr>
          <p:cNvSpPr/>
          <p:nvPr/>
        </p:nvSpPr>
        <p:spPr>
          <a:xfrm>
            <a:off x="113508" y="1059019"/>
            <a:ext cx="11962953" cy="5769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A5881A12-D05E-49E6-915B-1006632BD26B}"/>
              </a:ext>
            </a:extLst>
          </p:cNvPr>
          <p:cNvSpPr/>
          <p:nvPr/>
        </p:nvSpPr>
        <p:spPr>
          <a:xfrm>
            <a:off x="2670426" y="1674200"/>
            <a:ext cx="5604663" cy="4608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B604D-9292-497D-A1AC-C839AA834105}"/>
              </a:ext>
            </a:extLst>
          </p:cNvPr>
          <p:cNvSpPr/>
          <p:nvPr/>
        </p:nvSpPr>
        <p:spPr>
          <a:xfrm>
            <a:off x="0" y="0"/>
            <a:ext cx="12192000" cy="829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8C036-3986-4CA4-97EC-42DE6581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02"/>
            <a:ext cx="10515600" cy="5582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ЕИАС как ГИС тарифного регулирования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3B97E0-511A-4CFD-A52C-59FF7B219165}"/>
              </a:ext>
            </a:extLst>
          </p:cNvPr>
          <p:cNvSpPr/>
          <p:nvPr/>
        </p:nvSpPr>
        <p:spPr>
          <a:xfrm>
            <a:off x="665492" y="5525379"/>
            <a:ext cx="1382076" cy="981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D5F98E-100F-42BC-B45C-F5FB2B1074DC}"/>
              </a:ext>
            </a:extLst>
          </p:cNvPr>
          <p:cNvSpPr/>
          <p:nvPr/>
        </p:nvSpPr>
        <p:spPr>
          <a:xfrm>
            <a:off x="762227" y="3480262"/>
            <a:ext cx="1159390" cy="981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650AC3-FD83-4AD4-8DAF-150B42355B99}"/>
              </a:ext>
            </a:extLst>
          </p:cNvPr>
          <p:cNvSpPr/>
          <p:nvPr/>
        </p:nvSpPr>
        <p:spPr>
          <a:xfrm>
            <a:off x="149511" y="1662754"/>
            <a:ext cx="7727378" cy="981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D9569-55AB-4F77-BA65-63A9555C00C4}"/>
              </a:ext>
            </a:extLst>
          </p:cNvPr>
          <p:cNvSpPr txBox="1"/>
          <p:nvPr/>
        </p:nvSpPr>
        <p:spPr>
          <a:xfrm>
            <a:off x="149511" y="1852026"/>
            <a:ext cx="1100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5715CB-F10D-4D2A-AA16-373B12EBC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9" t="55294" r="75919" b="34379"/>
          <a:stretch/>
        </p:blipFill>
        <p:spPr>
          <a:xfrm>
            <a:off x="1317657" y="1735099"/>
            <a:ext cx="1313329" cy="708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1002DE-7DB1-429E-AAA6-58014CF0D27C}"/>
              </a:ext>
            </a:extLst>
          </p:cNvPr>
          <p:cNvSpPr txBox="1"/>
          <p:nvPr/>
        </p:nvSpPr>
        <p:spPr>
          <a:xfrm>
            <a:off x="900637" y="3623195"/>
            <a:ext cx="103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РЭК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30ADF-390B-48AF-8C19-09B41AEF8B47}"/>
              </a:ext>
            </a:extLst>
          </p:cNvPr>
          <p:cNvSpPr txBox="1"/>
          <p:nvPr/>
        </p:nvSpPr>
        <p:spPr>
          <a:xfrm>
            <a:off x="1043356" y="5785971"/>
            <a:ext cx="90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6390E23-89A9-4498-877C-051CC8D860D0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15394726" y="3496419"/>
            <a:ext cx="11602" cy="260589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475175C3-646F-42E7-B5B6-0CDCBAE4F012}"/>
              </a:ext>
            </a:extLst>
          </p:cNvPr>
          <p:cNvSpPr/>
          <p:nvPr/>
        </p:nvSpPr>
        <p:spPr>
          <a:xfrm>
            <a:off x="15309958" y="3247647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C219F05-0FF7-46C2-949E-A0B4AA97E90B}"/>
              </a:ext>
            </a:extLst>
          </p:cNvPr>
          <p:cNvSpPr/>
          <p:nvPr/>
        </p:nvSpPr>
        <p:spPr>
          <a:xfrm>
            <a:off x="15298356" y="6102309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61ABC5F-7BC5-4796-B31D-AB746B5BEA59}"/>
              </a:ext>
            </a:extLst>
          </p:cNvPr>
          <p:cNvSpPr/>
          <p:nvPr/>
        </p:nvSpPr>
        <p:spPr>
          <a:xfrm>
            <a:off x="13440804" y="3244492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F27E1FC-1730-4A8F-8F1D-85607BE58B55}"/>
              </a:ext>
            </a:extLst>
          </p:cNvPr>
          <p:cNvCxnSpPr>
            <a:cxnSpLocks/>
          </p:cNvCxnSpPr>
          <p:nvPr/>
        </p:nvCxnSpPr>
        <p:spPr>
          <a:xfrm flipH="1" flipV="1">
            <a:off x="13542784" y="3506005"/>
            <a:ext cx="1" cy="9860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989458F3-F387-4618-AB5E-213D758F0131}"/>
              </a:ext>
            </a:extLst>
          </p:cNvPr>
          <p:cNvSpPr/>
          <p:nvPr/>
        </p:nvSpPr>
        <p:spPr>
          <a:xfrm>
            <a:off x="13450896" y="4461897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F0B783F-B462-4457-BE5A-31E84D37D992}"/>
              </a:ext>
            </a:extLst>
          </p:cNvPr>
          <p:cNvSpPr/>
          <p:nvPr/>
        </p:nvSpPr>
        <p:spPr>
          <a:xfrm>
            <a:off x="9104912" y="2227581"/>
            <a:ext cx="2737889" cy="981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7F5C50-9525-4C25-9659-C1DF96F7E512}"/>
              </a:ext>
            </a:extLst>
          </p:cNvPr>
          <p:cNvSpPr txBox="1"/>
          <p:nvPr/>
        </p:nvSpPr>
        <p:spPr>
          <a:xfrm>
            <a:off x="9499575" y="2449467"/>
            <a:ext cx="190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 ТЭК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A617476-9CEB-4F8A-BC20-D004165B3A01}"/>
              </a:ext>
            </a:extLst>
          </p:cNvPr>
          <p:cNvSpPr/>
          <p:nvPr/>
        </p:nvSpPr>
        <p:spPr>
          <a:xfrm>
            <a:off x="9104912" y="3542266"/>
            <a:ext cx="2737889" cy="981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2DFD74-08C9-449F-BCFD-184DB14D6650}"/>
              </a:ext>
            </a:extLst>
          </p:cNvPr>
          <p:cNvSpPr txBox="1"/>
          <p:nvPr/>
        </p:nvSpPr>
        <p:spPr>
          <a:xfrm>
            <a:off x="9499575" y="3740697"/>
            <a:ext cx="190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 ЖКХ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E3DDAFA-3B28-412B-A031-4BF80581F635}"/>
              </a:ext>
            </a:extLst>
          </p:cNvPr>
          <p:cNvSpPr/>
          <p:nvPr/>
        </p:nvSpPr>
        <p:spPr>
          <a:xfrm>
            <a:off x="9113296" y="4815451"/>
            <a:ext cx="2737889" cy="981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62CA680-5601-4559-8451-5508A45A411A}"/>
              </a:ext>
            </a:extLst>
          </p:cNvPr>
          <p:cNvSpPr txBox="1"/>
          <p:nvPr/>
        </p:nvSpPr>
        <p:spPr>
          <a:xfrm>
            <a:off x="9322274" y="5003720"/>
            <a:ext cx="216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 ГИС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1DA19BE-BEBA-47C3-9DD8-79A4AF7A2C48}"/>
              </a:ext>
            </a:extLst>
          </p:cNvPr>
          <p:cNvSpPr txBox="1"/>
          <p:nvPr/>
        </p:nvSpPr>
        <p:spPr>
          <a:xfrm>
            <a:off x="2134583" y="1118583"/>
            <a:ext cx="842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Системы, созданные в соответствии с ФЗ от 27.07.2006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149-</a:t>
            </a:r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ФЗ</a:t>
            </a:r>
          </a:p>
        </p:txBody>
      </p: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0603DD56-7592-4C56-A0FF-B30528FE5124}"/>
              </a:ext>
            </a:extLst>
          </p:cNvPr>
          <p:cNvCxnSpPr>
            <a:cxnSpLocks/>
          </p:cNvCxnSpPr>
          <p:nvPr/>
        </p:nvCxnSpPr>
        <p:spPr>
          <a:xfrm>
            <a:off x="2050584" y="6462007"/>
            <a:ext cx="6290776" cy="403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Овал 105">
            <a:extLst>
              <a:ext uri="{FF2B5EF4-FFF2-40B4-BE49-F238E27FC236}">
                <a16:creationId xmlns:a16="http://schemas.microsoft.com/office/drawing/2014/main" id="{11F2CD3B-2FBD-4A02-854C-E84ACB4801EF}"/>
              </a:ext>
            </a:extLst>
          </p:cNvPr>
          <p:cNvSpPr/>
          <p:nvPr/>
        </p:nvSpPr>
        <p:spPr>
          <a:xfrm>
            <a:off x="8473309" y="6388508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A4C3FBE3-4D19-4A6E-967E-917572A179EC}"/>
              </a:ext>
            </a:extLst>
          </p:cNvPr>
          <p:cNvSpPr/>
          <p:nvPr/>
        </p:nvSpPr>
        <p:spPr>
          <a:xfrm>
            <a:off x="15765413" y="6090314"/>
            <a:ext cx="192740" cy="192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CDF03EF5-C688-46B9-AD36-282E801F9B85}"/>
              </a:ext>
            </a:extLst>
          </p:cNvPr>
          <p:cNvCxnSpPr>
            <a:cxnSpLocks/>
          </p:cNvCxnSpPr>
          <p:nvPr/>
        </p:nvCxnSpPr>
        <p:spPr>
          <a:xfrm>
            <a:off x="8571590" y="2636520"/>
            <a:ext cx="3841" cy="37421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6BA3C701-A229-46E3-8F1A-7D722280EC84}"/>
              </a:ext>
            </a:extLst>
          </p:cNvPr>
          <p:cNvCxnSpPr>
            <a:cxnSpLocks/>
          </p:cNvCxnSpPr>
          <p:nvPr/>
        </p:nvCxnSpPr>
        <p:spPr>
          <a:xfrm>
            <a:off x="8567770" y="5180119"/>
            <a:ext cx="46447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 стрелкой 125">
            <a:extLst>
              <a:ext uri="{FF2B5EF4-FFF2-40B4-BE49-F238E27FC236}">
                <a16:creationId xmlns:a16="http://schemas.microsoft.com/office/drawing/2014/main" id="{E2136456-7C60-4864-81C9-C81BE125A929}"/>
              </a:ext>
            </a:extLst>
          </p:cNvPr>
          <p:cNvCxnSpPr>
            <a:cxnSpLocks/>
          </p:cNvCxnSpPr>
          <p:nvPr/>
        </p:nvCxnSpPr>
        <p:spPr>
          <a:xfrm>
            <a:off x="8567770" y="3980636"/>
            <a:ext cx="46447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 стрелкой 126">
            <a:extLst>
              <a:ext uri="{FF2B5EF4-FFF2-40B4-BE49-F238E27FC236}">
                <a16:creationId xmlns:a16="http://schemas.microsoft.com/office/drawing/2014/main" id="{576F78BB-CE56-4592-AEAF-202F6F06656B}"/>
              </a:ext>
            </a:extLst>
          </p:cNvPr>
          <p:cNvCxnSpPr>
            <a:cxnSpLocks/>
          </p:cNvCxnSpPr>
          <p:nvPr/>
        </p:nvCxnSpPr>
        <p:spPr>
          <a:xfrm>
            <a:off x="8567770" y="2636520"/>
            <a:ext cx="46447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746CDE4-687E-4F87-BB5C-12F12FCE2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15" t="55686" r="55698" b="34445"/>
          <a:stretch/>
        </p:blipFill>
        <p:spPr>
          <a:xfrm>
            <a:off x="6643200" y="2686605"/>
            <a:ext cx="1493048" cy="70821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99975CC-C6A2-4B76-A008-B6E47CAD8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15" t="55686" r="55698" b="34445"/>
          <a:stretch/>
        </p:blipFill>
        <p:spPr>
          <a:xfrm>
            <a:off x="6617320" y="1748827"/>
            <a:ext cx="1503352" cy="71841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3322AC5-906F-4A72-8080-F56F952FE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15" t="55686" r="55698" b="34445"/>
          <a:stretch/>
        </p:blipFill>
        <p:spPr>
          <a:xfrm>
            <a:off x="2824067" y="1711609"/>
            <a:ext cx="1737556" cy="8051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9A87CE-FE11-42DC-9CDF-345B0C733B52}"/>
              </a:ext>
            </a:extLst>
          </p:cNvPr>
          <p:cNvSpPr txBox="1"/>
          <p:nvPr/>
        </p:nvSpPr>
        <p:spPr>
          <a:xfrm>
            <a:off x="6595511" y="1916281"/>
            <a:ext cx="1459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Отчеты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F7B56F-FD4C-4DE4-89A4-7655FCA8AC72}"/>
              </a:ext>
            </a:extLst>
          </p:cNvPr>
          <p:cNvSpPr txBox="1"/>
          <p:nvPr/>
        </p:nvSpPr>
        <p:spPr>
          <a:xfrm>
            <a:off x="2774942" y="1662107"/>
            <a:ext cx="178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Макеты тарифных заявок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816C583-5406-4374-9F61-095477FAE74B}"/>
              </a:ext>
            </a:extLst>
          </p:cNvPr>
          <p:cNvSpPr txBox="1"/>
          <p:nvPr/>
        </p:nvSpPr>
        <p:spPr>
          <a:xfrm>
            <a:off x="6750081" y="2836617"/>
            <a:ext cx="1459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Аналитика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E70A6EB-A537-4116-9CFD-8796900BE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15" t="55686" r="55698" b="34445"/>
          <a:stretch/>
        </p:blipFill>
        <p:spPr>
          <a:xfrm>
            <a:off x="2832179" y="2677176"/>
            <a:ext cx="1712248" cy="923329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7DDA066-57BE-41D5-AC36-CFFF1F8AAD1B}"/>
              </a:ext>
            </a:extLst>
          </p:cNvPr>
          <p:cNvSpPr txBox="1"/>
          <p:nvPr/>
        </p:nvSpPr>
        <p:spPr>
          <a:xfrm>
            <a:off x="2743265" y="2680362"/>
            <a:ext cx="1850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Макеты экспертных заключений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A55CCA-2028-485B-9B2E-26578F50993E}"/>
              </a:ext>
            </a:extLst>
          </p:cNvPr>
          <p:cNvGrpSpPr/>
          <p:nvPr/>
        </p:nvGrpSpPr>
        <p:grpSpPr>
          <a:xfrm>
            <a:off x="2815815" y="3669057"/>
            <a:ext cx="1744976" cy="959785"/>
            <a:chOff x="2799451" y="3570421"/>
            <a:chExt cx="1744976" cy="959785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0E7EA318-C3C3-4B55-AE9A-8FBE1A7D3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515" t="55686" r="55698" b="34445"/>
            <a:stretch/>
          </p:blipFill>
          <p:spPr>
            <a:xfrm>
              <a:off x="2832179" y="3606877"/>
              <a:ext cx="1712248" cy="923329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A162895-C37A-451C-8E59-EADA46612EE8}"/>
                </a:ext>
              </a:extLst>
            </p:cNvPr>
            <p:cNvSpPr txBox="1"/>
            <p:nvPr/>
          </p:nvSpPr>
          <p:spPr>
            <a:xfrm>
              <a:off x="2799451" y="3570421"/>
              <a:ext cx="171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Макеты тарифных решений</a:t>
              </a: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476F42B5-32AE-4EC0-9F7E-A5F7BAFC9761}"/>
              </a:ext>
            </a:extLst>
          </p:cNvPr>
          <p:cNvGrpSpPr/>
          <p:nvPr/>
        </p:nvGrpSpPr>
        <p:grpSpPr>
          <a:xfrm>
            <a:off x="4651392" y="2686605"/>
            <a:ext cx="1718828" cy="923329"/>
            <a:chOff x="2825599" y="3606877"/>
            <a:chExt cx="1718828" cy="923329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4DE6CAFC-92A9-468C-A3DA-DEAFDCD10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515" t="55686" r="55698" b="34445"/>
            <a:stretch/>
          </p:blipFill>
          <p:spPr>
            <a:xfrm>
              <a:off x="2832179" y="3606877"/>
              <a:ext cx="1712248" cy="923329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D4724B8-7E62-4633-8B92-3913451495CF}"/>
                </a:ext>
              </a:extLst>
            </p:cNvPr>
            <p:cNvSpPr txBox="1"/>
            <p:nvPr/>
          </p:nvSpPr>
          <p:spPr>
            <a:xfrm>
              <a:off x="2825599" y="3613808"/>
              <a:ext cx="171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Контроль «тарифных НПА»</a:t>
              </a:r>
            </a:p>
          </p:txBody>
        </p:sp>
      </p:grp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C34126FC-0B79-4B1B-9C83-D3515CDFA319}"/>
              </a:ext>
            </a:extLst>
          </p:cNvPr>
          <p:cNvCxnSpPr>
            <a:cxnSpLocks/>
          </p:cNvCxnSpPr>
          <p:nvPr/>
        </p:nvCxnSpPr>
        <p:spPr>
          <a:xfrm flipH="1">
            <a:off x="8255001" y="3209216"/>
            <a:ext cx="31276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F38D75D-A15C-4D5D-8F9B-97BBAC59B88A}"/>
              </a:ext>
            </a:extLst>
          </p:cNvPr>
          <p:cNvGrpSpPr/>
          <p:nvPr/>
        </p:nvGrpSpPr>
        <p:grpSpPr>
          <a:xfrm>
            <a:off x="2815815" y="4730665"/>
            <a:ext cx="1744976" cy="1157654"/>
            <a:chOff x="2799451" y="3570421"/>
            <a:chExt cx="1744976" cy="959785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F20809E5-D05F-4F59-B324-ED408BF0D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515" t="55686" r="55698" b="34445"/>
            <a:stretch/>
          </p:blipFill>
          <p:spPr>
            <a:xfrm>
              <a:off x="2832179" y="3606877"/>
              <a:ext cx="1712248" cy="923329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09F413B-C225-41D7-B921-4F9CEA91809F}"/>
                </a:ext>
              </a:extLst>
            </p:cNvPr>
            <p:cNvSpPr txBox="1"/>
            <p:nvPr/>
          </p:nvSpPr>
          <p:spPr>
            <a:xfrm>
              <a:off x="2799451" y="3570421"/>
              <a:ext cx="1712248" cy="893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Расчетные модели для метода эталонов</a:t>
              </a: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BE3EC4CD-7FF1-4422-ADD3-661418CA586D}"/>
              </a:ext>
            </a:extLst>
          </p:cNvPr>
          <p:cNvGrpSpPr/>
          <p:nvPr/>
        </p:nvGrpSpPr>
        <p:grpSpPr>
          <a:xfrm>
            <a:off x="4657972" y="3666013"/>
            <a:ext cx="1699738" cy="981257"/>
            <a:chOff x="2825599" y="3606877"/>
            <a:chExt cx="1718828" cy="923329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EB78945A-85C7-4899-AF62-3B49F49D0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515" t="55686" r="55698" b="34445"/>
            <a:stretch/>
          </p:blipFill>
          <p:spPr>
            <a:xfrm>
              <a:off x="2832179" y="3606877"/>
              <a:ext cx="1712248" cy="923329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F86A5BC-3B5C-46B2-A06F-CBDECD32093A}"/>
                </a:ext>
              </a:extLst>
            </p:cNvPr>
            <p:cNvSpPr txBox="1"/>
            <p:nvPr/>
          </p:nvSpPr>
          <p:spPr>
            <a:xfrm>
              <a:off x="2825599" y="3613808"/>
              <a:ext cx="1712248" cy="78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Проекты решений ФАС к Правлению</a:t>
              </a:r>
            </a:p>
          </p:txBody>
        </p:sp>
      </p:grp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B59F2D0C-CEE4-41F4-BADE-60BBFC8BD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15" t="55686" r="55698" b="34445"/>
          <a:stretch/>
        </p:blipFill>
        <p:spPr>
          <a:xfrm>
            <a:off x="6650391" y="3849022"/>
            <a:ext cx="1493048" cy="708212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F680D172-F04D-4145-AD12-EBD030AEAD98}"/>
              </a:ext>
            </a:extLst>
          </p:cNvPr>
          <p:cNvSpPr txBox="1"/>
          <p:nvPr/>
        </p:nvSpPr>
        <p:spPr>
          <a:xfrm>
            <a:off x="6576716" y="3999034"/>
            <a:ext cx="164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Мониторинги</a:t>
            </a:r>
          </a:p>
        </p:txBody>
      </p: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AF6E72DB-B0B8-43D7-B8F4-283A6EA3854F}"/>
              </a:ext>
            </a:extLst>
          </p:cNvPr>
          <p:cNvCxnSpPr>
            <a:cxnSpLocks/>
          </p:cNvCxnSpPr>
          <p:nvPr/>
        </p:nvCxnSpPr>
        <p:spPr>
          <a:xfrm>
            <a:off x="2094457" y="5997396"/>
            <a:ext cx="45570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id="{A21EAA52-6476-4079-B1DD-9DDDCAAB5619}"/>
              </a:ext>
            </a:extLst>
          </p:cNvPr>
          <p:cNvCxnSpPr>
            <a:cxnSpLocks/>
          </p:cNvCxnSpPr>
          <p:nvPr/>
        </p:nvCxnSpPr>
        <p:spPr>
          <a:xfrm flipH="1">
            <a:off x="2094457" y="5797086"/>
            <a:ext cx="45570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24E97B24-5C99-492F-9BEB-A18B8B223249}"/>
              </a:ext>
            </a:extLst>
          </p:cNvPr>
          <p:cNvCxnSpPr>
            <a:cxnSpLocks/>
          </p:cNvCxnSpPr>
          <p:nvPr/>
        </p:nvCxnSpPr>
        <p:spPr>
          <a:xfrm>
            <a:off x="2047568" y="4026356"/>
            <a:ext cx="45570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112">
            <a:extLst>
              <a:ext uri="{FF2B5EF4-FFF2-40B4-BE49-F238E27FC236}">
                <a16:creationId xmlns:a16="http://schemas.microsoft.com/office/drawing/2014/main" id="{DA7851A6-4C4E-4E1A-B6CE-D54A91B3C43D}"/>
              </a:ext>
            </a:extLst>
          </p:cNvPr>
          <p:cNvCxnSpPr>
            <a:cxnSpLocks/>
          </p:cNvCxnSpPr>
          <p:nvPr/>
        </p:nvCxnSpPr>
        <p:spPr>
          <a:xfrm flipH="1">
            <a:off x="2047568" y="3826046"/>
            <a:ext cx="45570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9BDAE87-577F-4797-8F15-D4CA7A301DB7}"/>
              </a:ext>
            </a:extLst>
          </p:cNvPr>
          <p:cNvSpPr txBox="1"/>
          <p:nvPr/>
        </p:nvSpPr>
        <p:spPr>
          <a:xfrm>
            <a:off x="2060227" y="5192971"/>
            <a:ext cx="86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DEF8F83-17F2-470A-9880-0A012E5A7029}"/>
              </a:ext>
            </a:extLst>
          </p:cNvPr>
          <p:cNvSpPr txBox="1"/>
          <p:nvPr/>
        </p:nvSpPr>
        <p:spPr>
          <a:xfrm>
            <a:off x="1954758" y="3218393"/>
            <a:ext cx="86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E2EBEFB2-6C20-4C82-8194-5C2A13432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15" t="55686" r="55698" b="34445"/>
          <a:stretch/>
        </p:blipFill>
        <p:spPr>
          <a:xfrm>
            <a:off x="6636507" y="4956215"/>
            <a:ext cx="1493048" cy="708212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9F0F2FAC-3CF8-4739-BF90-6D2799ACC296}"/>
              </a:ext>
            </a:extLst>
          </p:cNvPr>
          <p:cNvSpPr txBox="1"/>
          <p:nvPr/>
        </p:nvSpPr>
        <p:spPr>
          <a:xfrm>
            <a:off x="6578254" y="5028559"/>
            <a:ext cx="159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Доп. запросы</a:t>
            </a: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C8355A21-FE77-4811-8270-C053A2C62A30}"/>
              </a:ext>
            </a:extLst>
          </p:cNvPr>
          <p:cNvGrpSpPr/>
          <p:nvPr/>
        </p:nvGrpSpPr>
        <p:grpSpPr>
          <a:xfrm>
            <a:off x="4652999" y="4750497"/>
            <a:ext cx="1699738" cy="1129340"/>
            <a:chOff x="2825599" y="3606877"/>
            <a:chExt cx="1718828" cy="923329"/>
          </a:xfrm>
        </p:grpSpPr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8F5C8CF6-7B90-4FAA-9B6E-B97D9FBA2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515" t="55686" r="55698" b="34445"/>
            <a:stretch/>
          </p:blipFill>
          <p:spPr>
            <a:xfrm>
              <a:off x="2832179" y="3606877"/>
              <a:ext cx="1712248" cy="923329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1FEDA5A-FE32-48AB-8AE8-4A713184A59C}"/>
                </a:ext>
              </a:extLst>
            </p:cNvPr>
            <p:cNvSpPr txBox="1"/>
            <p:nvPr/>
          </p:nvSpPr>
          <p:spPr>
            <a:xfrm>
              <a:off x="2825599" y="3613808"/>
              <a:ext cx="1712248" cy="679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Позиция </a:t>
              </a:r>
            </a:p>
            <a:p>
              <a:pPr algn="ctr"/>
              <a:r>
                <a:rPr lang="ru-RU" sz="1600" b="1" dirty="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ФАС по вопросам СПБ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97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0124" y="325497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6967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172</Words>
  <Application>Microsoft Office PowerPoint</Application>
  <PresentationFormat>Широкоэкранный</PresentationFormat>
  <Paragraphs>47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Тема Office</vt:lpstr>
      <vt:lpstr>Реализация проекта «Открытые данные» по направлению государственного регулирования цен (тарифов).</vt:lpstr>
      <vt:lpstr>ЕИАС как информационная система тарифного регулирования</vt:lpstr>
      <vt:lpstr>ЕИАС как ГИС тарифного регулирования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Фаляхова Алла Исмагиловна</dc:creator>
  <cp:lastModifiedBy>Фаляхова Алла Исмагиловна</cp:lastModifiedBy>
  <cp:revision>25</cp:revision>
  <dcterms:created xsi:type="dcterms:W3CDTF">2022-02-08T08:26:30Z</dcterms:created>
  <dcterms:modified xsi:type="dcterms:W3CDTF">2022-02-11T14:49:10Z</dcterms:modified>
</cp:coreProperties>
</file>