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2" r:id="rId5"/>
    <p:sldId id="263" r:id="rId6"/>
    <p:sldId id="284" r:id="rId7"/>
    <p:sldId id="267" r:id="rId8"/>
    <p:sldId id="264" r:id="rId9"/>
    <p:sldId id="283" r:id="rId10"/>
    <p:sldId id="268" r:id="rId11"/>
    <p:sldId id="269" r:id="rId12"/>
    <p:sldId id="270" r:id="rId13"/>
    <p:sldId id="271" r:id="rId14"/>
    <p:sldId id="273" r:id="rId15"/>
    <p:sldId id="285" r:id="rId16"/>
    <p:sldId id="274" r:id="rId17"/>
    <p:sldId id="282" r:id="rId18"/>
    <p:sldId id="275" r:id="rId19"/>
    <p:sldId id="272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329BD-1ED8-4063-8940-C23BEF84C085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6669D-28BC-4AD8-8606-D7F9E6A01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7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3F839-202A-4957-80D2-6A1AD317D9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3F839-202A-4957-80D2-6A1AD317D9BD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9"/>
          <p:cNvSpPr>
            <a:spLocks noChangeArrowheads="1"/>
          </p:cNvSpPr>
          <p:nvPr/>
        </p:nvSpPr>
        <p:spPr bwMode="auto">
          <a:xfrm>
            <a:off x="3131840" y="5732463"/>
            <a:ext cx="2880319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1200" dirty="0" smtClean="0">
                <a:solidFill>
                  <a:srgbClr val="003399"/>
                </a:solidFill>
                <a:latin typeface="+mn-lt"/>
                <a:cs typeface="Arial" charset="0"/>
              </a:rPr>
              <a:t>г. Москва, 2022 год</a:t>
            </a: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Аспекты применения запрета на заключение </a:t>
            </a:r>
            <a:r>
              <a:rPr lang="ru-RU" altLang="ru-RU" sz="22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антиконкурентных</a:t>
            </a:r>
            <a:r>
              <a:rPr lang="ru-RU" altLang="ru-RU" sz="2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соглашений в правоприменительной практике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5" name="Picture 7" descr="http://media.rspp.ru/site/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85848"/>
              </p:ext>
            </p:extLst>
          </p:nvPr>
        </p:nvGraphicFramePr>
        <p:xfrm>
          <a:off x="538907" y="1743002"/>
          <a:ext cx="8281565" cy="457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1565"/>
              </a:tblGrid>
              <a:tr h="890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6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ПП ВС РФ от 04.03.2021 № 2 «О некоторых вопросах, возникающих в связи с применением судами антимонопольного законодательства»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6834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Закреплен принцип презумпции ограничения конкуренции в результате заключения картельного соглашения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se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Принцип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se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 является абсолютным.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Согласно позиции ВС РФ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суды должны обращать внимание на: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Обычный/необычный уровень снижения НМЦК для той или иной категории торгов;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Признаки осуществления единой стратегии;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r>
                        <a:rPr lang="ru-RU" sz="180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Способность единой стратегии повлечь извлечение прибыли из картеля.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5675"/>
              </p:ext>
            </p:extLst>
          </p:nvPr>
        </p:nvGraphicFramePr>
        <p:xfrm>
          <a:off x="539750" y="1484784"/>
          <a:ext cx="8280722" cy="437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722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Мнение ВС РФ относительно «мнимой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конкуренции</a:t>
                      </a:r>
                      <a:endParaRPr lang="ru-RU" altLang="ru-RU" sz="2000" b="1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355600" algn="just">
                        <a:lnSpc>
                          <a:spcPct val="150000"/>
                        </a:lnSpc>
                        <a:buNone/>
                      </a:pPr>
                      <a:endParaRPr lang="ru-RU" sz="18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lnSpc>
                          <a:spcPct val="150000"/>
                        </a:lnSpc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является следствием заключения и реализации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соглашения номинальное участие в торгах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хозяйствующего субъекта, направленное исключительно на то, чтобы торги были признаны состоявшимися и в отношении них не принимались правила заключения договора с единственным поставщиком.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179933"/>
            <a:ext cx="74168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816188"/>
              </p:ext>
            </p:extLst>
          </p:nvPr>
        </p:nvGraphicFramePr>
        <p:xfrm>
          <a:off x="630449" y="1736892"/>
          <a:ext cx="7920881" cy="460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8397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Постановление Арбитражного суда Волго-Вятского округа </a:t>
                      </a:r>
                      <a:b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18.10.2021 № Ф01-5725/2021 по делу № А28-11809/2019 </a:t>
                      </a:r>
                      <a:endParaRPr lang="ru-RU" altLang="ru-RU" sz="18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692012">
                <a:tc>
                  <a:txBody>
                    <a:bodyPr/>
                    <a:lstStyle/>
                    <a:p>
                      <a:pPr marL="0" indent="355600"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«Взаимодействие и объединение усилий ООО «Технология диетического питания», ООО «Столовая N 1», ООО «Здоровое питание», ООО «Аудит-Консалтинг» в ходе проведения торгов не запрещено, так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как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законодательство не устанавливает обязанность участников аукционов снижать рассчитанную в соответствии с утвержденными методиками обоснованную начальную цену государственного контракта до цены экономически невыгодной, не отвечающей интересам субъекта предпринимательской деятельности».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79933"/>
            <a:ext cx="74888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62165"/>
              </p:ext>
            </p:extLst>
          </p:nvPr>
        </p:nvGraphicFramePr>
        <p:xfrm>
          <a:off x="574584" y="1729354"/>
          <a:ext cx="7920881" cy="471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5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Постановление Арбитражного суда Дальневосточного округа от 12.08.2021 № Ф03-4244/2021 по делу № А73-21091/2020</a:t>
                      </a:r>
                      <a:endParaRPr lang="ru-RU" altLang="ru-RU" sz="1800" b="1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«Управление ФАС России по Хабаровскому краю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доказало, была ли получена какая-либо выгода от результатов проведенного аукциона; не обосновало, кому и какими действиями ограничена конкуренция при участии в торгах; как действия участников повлияли на установление или поддержание цен на торгах; не доказало, что в результате действий хозяйственных обществ при участии в торгах наступили отрицательные последствия ограничения конкуренции».</a:t>
                      </a:r>
                      <a:endParaRPr lang="ru-RU" sz="1800" u="sng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13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19675"/>
              </p:ext>
            </p:extLst>
          </p:nvPr>
        </p:nvGraphicFramePr>
        <p:xfrm>
          <a:off x="683568" y="1943100"/>
          <a:ext cx="7920881" cy="413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5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Постановление Тринадцатого арбитражного апелляционного суда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27.07.2021 № 13АП-2937/2021, 13АП-17311/2021 </a:t>
                      </a:r>
                      <a:endParaRPr lang="ru-RU" altLang="ru-RU" sz="18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2254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«Антимонопольный орган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вменив ООО «НДК» заключение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антиконкурентного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соглашения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не провел анализа того, является ли достигнутый уровень снижения цены, который по инкриминируемому конкурсу № 0172200002117000073 составил 0,5%, обычным для торгов,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которые проводятся в отношении определенных видов товаров, или нет».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14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9571"/>
              </p:ext>
            </p:extLst>
          </p:nvPr>
        </p:nvGraphicFramePr>
        <p:xfrm>
          <a:off x="683568" y="1943100"/>
          <a:ext cx="7920881" cy="399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5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Мнение</a:t>
                      </a:r>
                      <a:r>
                        <a:rPr lang="ru-RU" altLang="ru-RU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ВС РФ о «семейных» картелях</a:t>
                      </a:r>
                      <a:endParaRPr lang="ru-RU" altLang="ru-RU" sz="18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2254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доказывании ограничивающего конкуренцию соглашения, заключенного между лицами, входящими в одну группу лиц, но не отвечающими требованиям частей 7 и 8 статьи 11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ЗоЗК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(в части подконтрольности),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необходимо устанавливать наличие реальных конкурентных отношений между такими лицами.</a:t>
                      </a:r>
                      <a:endParaRPr lang="ru-RU" sz="1800" u="sng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15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4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860568"/>
              </p:ext>
            </p:extLst>
          </p:nvPr>
        </p:nvGraphicFramePr>
        <p:xfrm>
          <a:off x="699055" y="1500174"/>
          <a:ext cx="7920881" cy="471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5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Постановление Арбитражного суда Западно-Сибирского округа от 27.08.2021 № Ф04-4434/2021 по делу № А75-13398/2020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доказано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заключение между ООО «Квазар» и ООО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Виджи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картельного соглашения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связи с отсутствием экономической необходимости конкурентной борьбы между двумя юридическими лицами с учетом обстоятельств одного «семейного бизнеса»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(единоличным учредителем и директором ООО «Квазар» являлся Сибиряков Андрей Александрович, директором и единоличным учредителем ООО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Виджи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Сибирякова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Вера Михайловна, которые с 28.04.2000 состояли в зарегистрированном браке).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16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88869"/>
              </p:ext>
            </p:extLst>
          </p:nvPr>
        </p:nvGraphicFramePr>
        <p:xfrm>
          <a:off x="683568" y="1774067"/>
          <a:ext cx="7920881" cy="4257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0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Постановление Арбитражного суда Западно-Сибирского округа от 28.07.2021 по делу № А75-15776/2020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342835">
                <a:tc>
                  <a:txBody>
                    <a:bodyPr/>
                    <a:lstStyle/>
                    <a:p>
                      <a:pPr marL="0" marR="0" indent="3556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отсутствует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ввиду подконтрольности одной организации другой в связи с наличием родственных связей между руководителями участников аукциона и договора управленческих услуг (один из заявителей дал другому полномочия осуществлять управление и полный контроль за его деятельностью).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5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67281"/>
              </p:ext>
            </p:extLst>
          </p:nvPr>
        </p:nvGraphicFramePr>
        <p:xfrm>
          <a:off x="683568" y="1729354"/>
          <a:ext cx="7920881" cy="43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5475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для ФАС России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Подготовить отдельные разъяснения относительно «семейных картелей» и «мнимой конкуренции» с учетом положений ПП ВС РФ № 2 или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обратиться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Правительство РФ с законодательной инициативой, направленной на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внесение изменений в Закон о защите конкуренции, расширяющих перечень исключений.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18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«Картельные» пункты ПП ВС РФ № 2: подход к принципу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per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se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, «семейные картели» и «мнимая конкуренция»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95694"/>
              </p:ext>
            </p:extLst>
          </p:nvPr>
        </p:nvGraphicFramePr>
        <p:xfrm>
          <a:off x="539750" y="1556792"/>
          <a:ext cx="7920881" cy="471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76534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&lt;Письмо&gt; ФАС России от 20.07.2021 № МШ/60379/21 </a:t>
                      </a:r>
                      <a:b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«О разъяснении антимонопольного законодательства </a:t>
                      </a:r>
                      <a:b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(по «закупочным союзам»)»</a:t>
                      </a:r>
                      <a:endParaRPr lang="ru-RU" sz="1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800" b="0" i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закупочным союзом» понимается возможность осуществления совместных закупок несколькими хозяйствующими субъектами;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800" b="0" i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Осуществление совместных закупок несколькими хозяйствующими субъектами возможно, в том числе путем создания отдельного юридического лица или заключения соглашения, соответствующего требованиям антимонопольного законодательства;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800" b="1" i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ru-RU" sz="1800" b="1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Договоренность между хозяйствующими субъектами, касающаяся совместных закупок, является соглашением.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Закупочные союзы и создание конкурентами совместных предприятий для участия в закупках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79933"/>
            <a:ext cx="62646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8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Основные вопросы, вынесенные на обсуждение</a:t>
            </a:r>
            <a:endParaRPr lang="ru-RU" altLang="ru-RU" sz="28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48570"/>
              </p:ext>
            </p:extLst>
          </p:nvPr>
        </p:nvGraphicFramePr>
        <p:xfrm>
          <a:off x="683568" y="1700808"/>
          <a:ext cx="7920881" cy="4373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216024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1800" b="1" u="non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870433">
                <a:tc>
                  <a:txBody>
                    <a:bodyPr/>
                    <a:lstStyle/>
                    <a:p>
                      <a:pPr marL="0" indent="27305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endParaRPr lang="ru-RU" sz="1800" b="0" u="non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27305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r>
                        <a:rPr lang="ru-RU" sz="1800" b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800" b="0" u="non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Современные методы выявления и доказывания </a:t>
                      </a:r>
                      <a:r>
                        <a:rPr lang="ru-RU" sz="1800" b="0" u="none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антиконкурентных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соглашений в условиях цифровой экономики;</a:t>
                      </a:r>
                    </a:p>
                    <a:p>
                      <a:pPr marL="0" marR="0" indent="2730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«Картельные» пункты ПП ВС РФ № 2: подход к принципу </a:t>
                      </a:r>
                      <a:r>
                        <a:rPr lang="en-US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«семейные картели» и «мнимая конкуренция»;</a:t>
                      </a:r>
                    </a:p>
                    <a:p>
                      <a:pPr marL="0" marR="0" indent="2730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r>
                        <a:rPr lang="ru-RU" sz="1800" b="0" u="non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Закупочные союзы и создание конкурентами совместных предприятий для участия в закупках.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28565"/>
              </p:ext>
            </p:extLst>
          </p:nvPr>
        </p:nvGraphicFramePr>
        <p:xfrm>
          <a:off x="539750" y="1749593"/>
          <a:ext cx="7920881" cy="425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455271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Причины объединения хозяйствующих субъектов</a:t>
                      </a:r>
                      <a:endParaRPr lang="ru-RU" sz="1800" i="0" u="non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возможности подачи коллективных заявок;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Невозможность исполнения крупных государственных контрактов собственными силами в связи с недостаточностью мощностей, сотрудников и (или) товаров, а также существенным риском включения в РНП;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i="0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Западными санкциями, приводящими к экономическому кризису.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20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III.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Закупочные союзы и создание конкурентами совместных предприятий для участия в закупках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69779"/>
              </p:ext>
            </p:extLst>
          </p:nvPr>
        </p:nvGraphicFramePr>
        <p:xfrm>
          <a:off x="539750" y="1628800"/>
          <a:ext cx="7920881" cy="430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для ФАС России</a:t>
                      </a:r>
                      <a:endParaRPr lang="ru-RU" sz="1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355600" algn="just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lnSpc>
                          <a:spcPct val="150000"/>
                        </a:lnSpc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Подготовить отдельные разъяснения, касающиеся возможности и описывающие порядок создания хозяйствующими субъектами-конкурентами совместных предприятий или заключения ими соглашений о совместной деятельности.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21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III.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Закупочные союзы и создание конкурентами совместных предприятий для участия в закупках</a:t>
            </a:r>
          </a:p>
          <a:p>
            <a:pPr algn="r">
              <a:defRPr/>
            </a:pP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7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400" b="1" kern="0" dirty="0">
                <a:solidFill>
                  <a:srgbClr val="003399"/>
                </a:solidFill>
              </a:rPr>
              <a:t>СПАСИБО ЗА ВНИМАНИЕ!</a:t>
            </a:r>
            <a:endParaRPr lang="en-US" altLang="ru-RU" sz="4400" b="1" kern="0" dirty="0">
              <a:solidFill>
                <a:srgbClr val="003399"/>
              </a:solidFill>
            </a:endParaRPr>
          </a:p>
        </p:txBody>
      </p:sp>
      <p:pic>
        <p:nvPicPr>
          <p:cNvPr id="2055" name="Picture 7" descr="http://media.rspp.ru/site/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22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7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1779687"/>
            <a:ext cx="3715346" cy="3908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Проактивный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метод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результатов собственных исследований антимонопольных органов;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Экономический анализ;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рынка и его отраслей;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Скрининг данных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1795053"/>
            <a:ext cx="3891282" cy="39087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Реактивный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данных, полученных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публичных источников;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сведений полученных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рассмотрения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заявлений, данных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собранных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ходе внеплановых проверок.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235200"/>
            <a:ext cx="3429024" cy="45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2235200"/>
            <a:ext cx="3429024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4568"/>
              </p:ext>
            </p:extLst>
          </p:nvPr>
        </p:nvGraphicFramePr>
        <p:xfrm>
          <a:off x="699055" y="1500174"/>
          <a:ext cx="7920881" cy="435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560674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2000" b="1" u="none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Скрининговый</a:t>
                      </a:r>
                      <a:r>
                        <a:rPr lang="ru-RU" sz="2000" b="1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веб-сервис «Большой цифровой </a:t>
                      </a:r>
                      <a:r>
                        <a:rPr lang="ru-RU" sz="2000" b="1" u="none" kern="12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кот»</a:t>
                      </a:r>
                      <a:endParaRPr lang="ru-RU" altLang="ru-RU" sz="2000" b="1" u="non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457200" indent="-457200" algn="just" eaLnBrk="1" hangingPunct="1"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endParaRPr lang="ru-RU" sz="1800" b="0" u="none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Анализирует данные в открытом доступе (ЕИС, СМИ) и закрытые сведения (база данных ФНС России) на предмет соответствия заданным критериям с помощью алгоритмов; 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Выявляет сговоры на торгах на основе проведенного анализа;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Формирует доказательную базу;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Просчитывает вероятность наличия сговора в процентах (</a:t>
                      </a:r>
                      <a:r>
                        <a:rPr lang="ru-RU" sz="1800" b="0" u="none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скоринг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 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08919"/>
              </p:ext>
            </p:extLst>
          </p:nvPr>
        </p:nvGraphicFramePr>
        <p:xfrm>
          <a:off x="683568" y="1556792"/>
          <a:ext cx="7992889" cy="494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9"/>
              </a:tblGrid>
              <a:tr h="744657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Разъяснения/методические рекомендации по выявлению</a:t>
                      </a:r>
                      <a:r>
                        <a:rPr lang="ru-RU" sz="1800" b="1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u="non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антиконкурентных</a:t>
                      </a:r>
                      <a:r>
                        <a:rPr lang="ru-RU" sz="1800" b="1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соглашений</a:t>
                      </a:r>
                      <a:endParaRPr lang="ru-RU" altLang="ru-RU" sz="1800" b="1" u="non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884973">
                <a:tc>
                  <a:txBody>
                    <a:bodyPr/>
                    <a:lstStyle/>
                    <a:p>
                      <a:pPr marL="0" indent="0" algn="l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Цели и задачи: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Снижение антимонопольных рисков;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Информирование сотрудников о том, в каких случаях использование программного обеспечения на торгах может иметь признаки нарушения антимонопольного законодательства;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предварительного аудита программного обеспечения;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Осуществление настроек такого программного обеспечения, отражающих намеченную стратегию автоматического участия в торгах без рисков нарушения антимонопольного законодательства.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75776"/>
              </p:ext>
            </p:extLst>
          </p:nvPr>
        </p:nvGraphicFramePr>
        <p:xfrm>
          <a:off x="539750" y="1628800"/>
          <a:ext cx="7920881" cy="437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для ФАС России</a:t>
                      </a:r>
                      <a:endParaRPr lang="ru-RU" sz="1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355600" algn="just">
                        <a:lnSpc>
                          <a:spcPct val="150000"/>
                        </a:lnSpc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Подготовить разъяснения/методические рекомендации, предусматривающие основные критерии признания использования аукционных роботов нарушающей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антиконкурентное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законодательство практикой, а также описывающие основные практики использования аукционных роботов, которые противоречат антимонопольному законодательству.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9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84386"/>
              </p:ext>
            </p:extLst>
          </p:nvPr>
        </p:nvGraphicFramePr>
        <p:xfrm>
          <a:off x="780898" y="1700808"/>
          <a:ext cx="7920881" cy="444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648072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Использование </a:t>
                      </a:r>
                      <a:r>
                        <a:rPr lang="ru-RU" sz="1800" b="1" u="none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онлайн-платформ</a:t>
                      </a: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программных обеспечений</a:t>
                      </a:r>
                      <a:endParaRPr lang="ru-RU" altLang="ru-RU" sz="1800" b="1" u="non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Использование ценовых алгоритмов само по </a:t>
                      </a:r>
                      <a:r>
                        <a:rPr lang="ru-RU" sz="1800" b="0" u="none" kern="12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себе не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является нарушением антимонопольного законодательства, если такое использование не содержит состава одного из существующих антимонопольных нарушений;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Если методы ценообразования признаются незаконными при их использовании «офлайн», то велика вероятность того, что они будут являться незаконными и при их использовании в Интернете. 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07863"/>
              </p:ext>
            </p:extLst>
          </p:nvPr>
        </p:nvGraphicFramePr>
        <p:xfrm>
          <a:off x="538907" y="1772816"/>
          <a:ext cx="8209557" cy="456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9557"/>
              </a:tblGrid>
              <a:tr h="765346">
                <a:tc>
                  <a:txBody>
                    <a:bodyPr/>
                    <a:lstStyle/>
                    <a:p>
                      <a:pPr marL="457200" indent="-457200" algn="ctr" eaLnBrk="1" hangingPunct="1"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ФАС России по делу № 22/01/11-202/2019 от 20 августа 2020 года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347663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47663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Компании использовали онлайн-сервис автоматического мониторинга цен (Z-PRICE), позволяющий им отслеживать цены не только у собственных покупателей, но и у компаний, приобретающих аналогичные товары у других поставщиков и договариваться о применении «санкций» к тем розничным продавцам, которые реализовывали продукцию по ценам ниже рекомендованных. </a:t>
                      </a:r>
                      <a:endParaRPr lang="ru-RU" sz="1800" b="1" u="sng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46886"/>
              </p:ext>
            </p:extLst>
          </p:nvPr>
        </p:nvGraphicFramePr>
        <p:xfrm>
          <a:off x="539750" y="1628800"/>
          <a:ext cx="8280722" cy="437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72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для ФАС России</a:t>
                      </a:r>
                      <a:endParaRPr lang="ru-RU" sz="18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96802">
                <a:tc>
                  <a:txBody>
                    <a:bodyPr/>
                    <a:lstStyle/>
                    <a:p>
                      <a:pPr marL="0" indent="355600" algn="just">
                        <a:lnSpc>
                          <a:spcPct val="150000"/>
                        </a:lnSpc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lnSpc>
                          <a:spcPct val="150000"/>
                        </a:lnSpc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lnSpc>
                          <a:spcPct val="150000"/>
                        </a:lnSpc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Подготовить отдельные разъяснения,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касающиеся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допустимых/недопустимых практик применения ценовых алгоритмов при осуществлении предпринимательской деятельности.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179933"/>
            <a:ext cx="703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Методы выявления и доказывания </a:t>
            </a:r>
            <a:r>
              <a:rPr lang="ru-RU" altLang="ru-RU" sz="2400" b="1" kern="0" dirty="0" err="1" smtClean="0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антиконкурентных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соглашений в условиях цифровой экономики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7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1524</Words>
  <Application>Microsoft Office PowerPoint</Application>
  <PresentationFormat>Экран (4:3)</PresentationFormat>
  <Paragraphs>131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Шрамко Александра Сергеевна</dc:creator>
  <cp:lastModifiedBy>Анпилогов Артем Анатольевич</cp:lastModifiedBy>
  <cp:revision>85</cp:revision>
  <dcterms:created xsi:type="dcterms:W3CDTF">2022-03-16T12:51:49Z</dcterms:created>
  <dcterms:modified xsi:type="dcterms:W3CDTF">2022-03-17T13:19:16Z</dcterms:modified>
</cp:coreProperties>
</file>