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5" r:id="rId4"/>
    <p:sldId id="276" r:id="rId5"/>
    <p:sldId id="272" r:id="rId6"/>
    <p:sldId id="273" r:id="rId7"/>
    <p:sldId id="266" r:id="rId8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7082"/>
    <a:srgbClr val="CEB1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979712" cy="5143500"/>
          </a:xfrm>
          <a:prstGeom prst="rect">
            <a:avLst/>
          </a:prstGeom>
          <a:solidFill>
            <a:srgbClr val="067082"/>
          </a:solidFill>
          <a:ln>
            <a:solidFill>
              <a:srgbClr val="0670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615608" y="4731990"/>
            <a:ext cx="3528392" cy="22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83518"/>
            <a:ext cx="3779787" cy="15841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11760" y="2067694"/>
            <a:ext cx="61926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Myriad Pro" pitchFamily="34" charset="0"/>
              </a:rPr>
              <a:t>Ведомственная программа профилактики нарушений обязательных требований законодательства Российской Федерации, контроль за соблюдением которых осуществляет ФАС </a:t>
            </a:r>
            <a:r>
              <a:rPr lang="ru-RU" b="1" dirty="0" smtClean="0">
                <a:latin typeface="Myriad Pro" pitchFamily="34" charset="0"/>
              </a:rPr>
              <a:t>России, на 2022 и плановый период 2023-2024 годов</a:t>
            </a:r>
            <a:endParaRPr lang="ru-RU" b="1" dirty="0">
              <a:latin typeface="Myriad Pro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80312" y="437195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Myriad Pro" pitchFamily="34" charset="0"/>
              </a:rPr>
              <a:t>18.03.2022Г</a:t>
            </a:r>
            <a:endParaRPr lang="ru-RU" dirty="0">
              <a:latin typeface="Myriad Pro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A7D4F0A-7237-4917-A46D-BA7E4EB2DF3E}"/>
              </a:ext>
            </a:extLst>
          </p:cNvPr>
          <p:cNvSpPr txBox="1"/>
          <p:nvPr/>
        </p:nvSpPr>
        <p:spPr>
          <a:xfrm>
            <a:off x="2771800" y="4370056"/>
            <a:ext cx="3456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latin typeface="Myriad Pro" pitchFamily="34" charset="0"/>
              </a:rPr>
              <a:t>Матяшевская</a:t>
            </a:r>
            <a:r>
              <a:rPr lang="ru-RU" sz="1600" dirty="0" smtClean="0">
                <a:latin typeface="Myriad Pro" pitchFamily="34" charset="0"/>
              </a:rPr>
              <a:t> Марьяна Игоревна,</a:t>
            </a:r>
            <a:r>
              <a:rPr lang="ru-RU" dirty="0" smtClean="0">
                <a:latin typeface="Myriad Pro" pitchFamily="34" charset="0"/>
              </a:rPr>
              <a:t> </a:t>
            </a:r>
            <a:endParaRPr lang="ru-RU" dirty="0">
              <a:latin typeface="Myriad Pro" pitchFamily="34" charset="0"/>
            </a:endParaRPr>
          </a:p>
          <a:p>
            <a:r>
              <a:rPr lang="ru-RU" sz="1200" dirty="0" smtClean="0">
                <a:latin typeface="Myriad Pro" pitchFamily="34" charset="0"/>
              </a:rPr>
              <a:t>И.О. начальника Правового управления </a:t>
            </a:r>
            <a:endParaRPr lang="ru-RU" sz="1200" dirty="0">
              <a:latin typeface="Myriad Pro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615608" y="4731990"/>
            <a:ext cx="3528392" cy="22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-1748730"/>
            <a:ext cx="209550" cy="858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123478"/>
            <a:ext cx="873249" cy="4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389062" y="123478"/>
            <a:ext cx="756731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latin typeface="Myriad Pro" pitchFamily="34" charset="0"/>
              </a:rPr>
              <a:t>Правовая основа Программы профилактики </a:t>
            </a:r>
            <a:endParaRPr lang="ru-RU" sz="2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3881" y="771550"/>
            <a:ext cx="387811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67082"/>
                </a:solidFill>
                <a:latin typeface="Myriad Pro" pitchFamily="34" charset="0"/>
              </a:rPr>
              <a:t>Федеральный </a:t>
            </a:r>
            <a:r>
              <a:rPr lang="ru-RU" sz="1600" b="1" dirty="0">
                <a:solidFill>
                  <a:srgbClr val="067082"/>
                </a:solidFill>
                <a:latin typeface="Myriad Pro" pitchFamily="34" charset="0"/>
              </a:rPr>
              <a:t>закон от </a:t>
            </a:r>
            <a:r>
              <a:rPr lang="ru-RU" sz="1600" b="1" dirty="0" smtClean="0">
                <a:solidFill>
                  <a:srgbClr val="067082"/>
                </a:solidFill>
                <a:latin typeface="Myriad Pro" pitchFamily="34" charset="0"/>
              </a:rPr>
              <a:t>26.12.2008</a:t>
            </a:r>
            <a:br>
              <a:rPr lang="ru-RU" sz="1600" b="1" dirty="0" smtClean="0">
                <a:solidFill>
                  <a:srgbClr val="067082"/>
                </a:solidFill>
                <a:latin typeface="Myriad Pro" pitchFamily="34" charset="0"/>
              </a:rPr>
            </a:br>
            <a:r>
              <a:rPr lang="ru-RU" sz="1600" b="1" dirty="0" smtClean="0">
                <a:solidFill>
                  <a:srgbClr val="067082"/>
                </a:solidFill>
                <a:latin typeface="Myriad Pro" pitchFamily="34" charset="0"/>
              </a:rPr>
              <a:t>№ 294-ФЗ «О </a:t>
            </a:r>
            <a:r>
              <a:rPr lang="ru-RU" sz="1600" b="1" dirty="0">
                <a:solidFill>
                  <a:srgbClr val="067082"/>
                </a:solidFill>
                <a:latin typeface="Myriad Pro" pitchFamily="34" charset="0"/>
              </a:rPr>
              <a:t>защите прав юридических лиц и </a:t>
            </a:r>
            <a:r>
              <a:rPr lang="ru-RU" sz="1600" b="1" dirty="0" smtClean="0">
                <a:solidFill>
                  <a:srgbClr val="067082"/>
                </a:solidFill>
                <a:latin typeface="Myriad Pro" pitchFamily="34" charset="0"/>
              </a:rPr>
              <a:t>индивидуальных предпринимателей при осуществлении </a:t>
            </a:r>
            <a:r>
              <a:rPr lang="ru-RU" sz="1600" b="1" dirty="0">
                <a:solidFill>
                  <a:srgbClr val="067082"/>
                </a:solidFill>
                <a:latin typeface="Myriad Pro" pitchFamily="34" charset="0"/>
              </a:rPr>
              <a:t>государственного контроля (надзора) и муниципального </a:t>
            </a:r>
            <a:r>
              <a:rPr lang="ru-RU" sz="1600" b="1" dirty="0" smtClean="0">
                <a:solidFill>
                  <a:srgbClr val="067082"/>
                </a:solidFill>
                <a:latin typeface="Myriad Pro" pitchFamily="34" charset="0"/>
              </a:rPr>
              <a:t>контроля» </a:t>
            </a:r>
            <a:endParaRPr lang="ru-RU" sz="1600" b="1" dirty="0">
              <a:solidFill>
                <a:srgbClr val="067082"/>
              </a:solidFill>
              <a:latin typeface="Myriad Pro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477857" y="843558"/>
            <a:ext cx="216024" cy="216024"/>
          </a:xfrm>
          <a:prstGeom prst="ellipse">
            <a:avLst/>
          </a:prstGeom>
          <a:solidFill>
            <a:srgbClr val="CEB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flipH="1">
            <a:off x="451592" y="3163586"/>
            <a:ext cx="216024" cy="216024"/>
          </a:xfrm>
          <a:prstGeom prst="ellipse">
            <a:avLst/>
          </a:prstGeom>
          <a:solidFill>
            <a:srgbClr val="CEB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93880" y="3085077"/>
            <a:ext cx="372094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67082"/>
                </a:solidFill>
                <a:latin typeface="Myriad Pro" pitchFamily="34" charset="0"/>
              </a:rPr>
              <a:t>Федеральный </a:t>
            </a:r>
            <a:r>
              <a:rPr lang="ru-RU" sz="1600" b="1" dirty="0">
                <a:solidFill>
                  <a:srgbClr val="067082"/>
                </a:solidFill>
                <a:latin typeface="Myriad Pro" pitchFamily="34" charset="0"/>
              </a:rPr>
              <a:t>закон от </a:t>
            </a:r>
            <a:r>
              <a:rPr lang="ru-RU" sz="1600" b="1" dirty="0" smtClean="0">
                <a:solidFill>
                  <a:srgbClr val="067082"/>
                </a:solidFill>
                <a:latin typeface="Myriad Pro" pitchFamily="34" charset="0"/>
              </a:rPr>
              <a:t>31.07.2020</a:t>
            </a:r>
            <a:br>
              <a:rPr lang="ru-RU" sz="1600" b="1" dirty="0" smtClean="0">
                <a:solidFill>
                  <a:srgbClr val="067082"/>
                </a:solidFill>
                <a:latin typeface="Myriad Pro" pitchFamily="34" charset="0"/>
              </a:rPr>
            </a:br>
            <a:r>
              <a:rPr lang="ru-RU" sz="1600" b="1" dirty="0" smtClean="0">
                <a:solidFill>
                  <a:srgbClr val="067082"/>
                </a:solidFill>
                <a:latin typeface="Myriad Pro" pitchFamily="34" charset="0"/>
              </a:rPr>
              <a:t>№ 248-ФЗ «О </a:t>
            </a:r>
            <a:r>
              <a:rPr lang="ru-RU" sz="1600" b="1" dirty="0">
                <a:solidFill>
                  <a:srgbClr val="067082"/>
                </a:solidFill>
                <a:latin typeface="Myriad Pro" pitchFamily="34" charset="0"/>
              </a:rPr>
              <a:t>государственном контроле (надзоре) и муниципальном контроле в Российской </a:t>
            </a:r>
            <a:r>
              <a:rPr lang="ru-RU" sz="1600" b="1" dirty="0" smtClean="0">
                <a:solidFill>
                  <a:srgbClr val="067082"/>
                </a:solidFill>
                <a:latin typeface="Myriad Pro" pitchFamily="34" charset="0"/>
              </a:rPr>
              <a:t>Федерации»</a:t>
            </a:r>
            <a:endParaRPr lang="ru-RU" sz="1600" b="1" dirty="0">
              <a:solidFill>
                <a:srgbClr val="067082"/>
              </a:solidFill>
              <a:latin typeface="Myriad Pro" pitchFamily="34" charset="0"/>
            </a:endParaRPr>
          </a:p>
          <a:p>
            <a:endParaRPr lang="ru-RU" b="1" dirty="0">
              <a:solidFill>
                <a:srgbClr val="067082"/>
              </a:solidFill>
              <a:latin typeface="Myriad Pro" pitchFamily="34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6200000">
            <a:off x="4514728" y="1532343"/>
            <a:ext cx="360040" cy="627039"/>
          </a:xfrm>
          <a:prstGeom prst="downArrow">
            <a:avLst/>
          </a:prstGeom>
          <a:solidFill>
            <a:srgbClr val="067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 rot="16200000">
            <a:off x="4514729" y="3404209"/>
            <a:ext cx="360040" cy="627039"/>
          </a:xfrm>
          <a:prstGeom prst="downArrow">
            <a:avLst/>
          </a:prstGeom>
          <a:solidFill>
            <a:srgbClr val="067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091854" y="747830"/>
            <a:ext cx="405214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Myriad Pro" pitchFamily="34" charset="0"/>
              </a:rPr>
              <a:t>Постановление </a:t>
            </a:r>
            <a:r>
              <a:rPr lang="ru-RU" sz="1400" dirty="0">
                <a:latin typeface="Myriad Pro" pitchFamily="34" charset="0"/>
              </a:rPr>
              <a:t>Правительства РФ от 26.12.2018 </a:t>
            </a:r>
            <a:r>
              <a:rPr lang="ru-RU" sz="1400" dirty="0" smtClean="0">
                <a:latin typeface="Myriad Pro" pitchFamily="34" charset="0"/>
              </a:rPr>
              <a:t>№ </a:t>
            </a:r>
            <a:r>
              <a:rPr lang="ru-RU" sz="1400" dirty="0">
                <a:latin typeface="Myriad Pro" pitchFamily="34" charset="0"/>
              </a:rPr>
              <a:t>1680</a:t>
            </a:r>
          </a:p>
          <a:p>
            <a:r>
              <a:rPr lang="ru-RU" sz="1400" dirty="0" smtClean="0">
                <a:latin typeface="Myriad Pro" pitchFamily="34" charset="0"/>
              </a:rPr>
              <a:t>«Об </a:t>
            </a:r>
            <a:r>
              <a:rPr lang="ru-RU" sz="1400" dirty="0">
                <a:latin typeface="Myriad Pro" pitchFamily="34" charset="0"/>
              </a:rPr>
              <a:t>утверждении общих требований к организации и осуществлению органами государственного контроля (надзора), органами муниципального контроля мероприятий по профилактике нарушений обязательных требований, требований, установленных муниципальными правовыми </a:t>
            </a:r>
            <a:r>
              <a:rPr lang="ru-RU" sz="1400" dirty="0" smtClean="0">
                <a:latin typeface="Myriad Pro" pitchFamily="34" charset="0"/>
              </a:rPr>
              <a:t>актами»</a:t>
            </a:r>
            <a:endParaRPr lang="ru-RU" sz="1400" dirty="0">
              <a:latin typeface="Myriad Pro" pitchFamily="34" charset="0"/>
            </a:endParaRPr>
          </a:p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091854" y="3062875"/>
            <a:ext cx="405214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Myriad Pro" pitchFamily="34" charset="0"/>
              </a:rPr>
              <a:t>Постановление </a:t>
            </a:r>
            <a:r>
              <a:rPr lang="ru-RU" sz="1400" dirty="0">
                <a:latin typeface="Myriad Pro" pitchFamily="34" charset="0"/>
              </a:rPr>
              <a:t>Правительства РФ от 25.06.2021 </a:t>
            </a:r>
            <a:r>
              <a:rPr lang="ru-RU" sz="1400" dirty="0" smtClean="0">
                <a:latin typeface="Myriad Pro" pitchFamily="34" charset="0"/>
              </a:rPr>
              <a:t>№ </a:t>
            </a:r>
            <a:r>
              <a:rPr lang="ru-RU" sz="1400" dirty="0">
                <a:latin typeface="Myriad Pro" pitchFamily="34" charset="0"/>
              </a:rPr>
              <a:t>990</a:t>
            </a:r>
          </a:p>
          <a:p>
            <a:r>
              <a:rPr lang="ru-RU" sz="1400" dirty="0" smtClean="0">
                <a:latin typeface="Myriad Pro" pitchFamily="34" charset="0"/>
              </a:rPr>
              <a:t>«Об </a:t>
            </a:r>
            <a:r>
              <a:rPr lang="ru-RU" sz="1400" dirty="0">
                <a:latin typeface="Myriad Pro" pitchFamily="34" charset="0"/>
              </a:rPr>
              <a:t>утверждении Правил разработки и утверждения контрольными (надзорными) органами программы профилактики рисков причинения вреда (ущерба) охраняемым законом </a:t>
            </a:r>
            <a:r>
              <a:rPr lang="ru-RU" sz="1400" dirty="0" smtClean="0">
                <a:latin typeface="Myriad Pro" pitchFamily="34" charset="0"/>
              </a:rPr>
              <a:t>ценностям»</a:t>
            </a:r>
            <a:endParaRPr lang="ru-RU" sz="1400" dirty="0">
              <a:latin typeface="Myriad Pro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4008" y="0"/>
            <a:ext cx="4499992" cy="5143500"/>
          </a:xfrm>
          <a:prstGeom prst="rect">
            <a:avLst/>
          </a:prstGeom>
          <a:solidFill>
            <a:srgbClr val="067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483519"/>
            <a:ext cx="4320480" cy="4536504"/>
          </a:xfrm>
          <a:prstGeom prst="rect">
            <a:avLst/>
          </a:prstGeom>
          <a:noFill/>
          <a:ln w="57150">
            <a:solidFill>
              <a:srgbClr val="0670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>
              <a:solidFill>
                <a:srgbClr val="06708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416" y="741929"/>
            <a:ext cx="389611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Myriad Pro" pitchFamily="34" charset="0"/>
              </a:rPr>
              <a:t>Цели:</a:t>
            </a:r>
          </a:p>
          <a:p>
            <a:pPr>
              <a:spcAft>
                <a:spcPts val="600"/>
              </a:spcAft>
            </a:pPr>
            <a:r>
              <a:rPr lang="ru-RU" sz="1400" b="1" dirty="0">
                <a:solidFill>
                  <a:prstClr val="black"/>
                </a:solidFill>
                <a:latin typeface="Myriad Pro" pitchFamily="34" charset="0"/>
              </a:rPr>
              <a:t>П</a:t>
            </a:r>
            <a:r>
              <a:rPr lang="ru-RU" sz="1400" b="1" dirty="0" smtClean="0">
                <a:solidFill>
                  <a:prstClr val="black"/>
                </a:solidFill>
                <a:latin typeface="Myriad Pro" pitchFamily="34" charset="0"/>
              </a:rPr>
              <a:t>редупреждение</a:t>
            </a:r>
            <a:r>
              <a:rPr lang="ru-RU" sz="1400" dirty="0" smtClean="0">
                <a:solidFill>
                  <a:prstClr val="black"/>
                </a:solidFill>
                <a:latin typeface="Myriad Pro" pitchFamily="34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нарушений обязательных требований </a:t>
            </a:r>
            <a:r>
              <a:rPr lang="ru-RU" sz="1400" dirty="0" smtClean="0">
                <a:solidFill>
                  <a:prstClr val="black"/>
                </a:solidFill>
                <a:latin typeface="Myriad Pro" pitchFamily="34" charset="0"/>
              </a:rPr>
              <a:t>законодательства</a:t>
            </a:r>
            <a:endParaRPr lang="ru-RU" sz="1400" dirty="0">
              <a:solidFill>
                <a:prstClr val="black"/>
              </a:solidFill>
              <a:latin typeface="Myriad Pro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400" b="1" dirty="0">
                <a:solidFill>
                  <a:prstClr val="black"/>
                </a:solidFill>
                <a:latin typeface="Myriad Pro" pitchFamily="34" charset="0"/>
              </a:rPr>
              <a:t>П</a:t>
            </a:r>
            <a:r>
              <a:rPr lang="ru-RU" sz="1400" b="1" dirty="0" smtClean="0">
                <a:solidFill>
                  <a:prstClr val="black"/>
                </a:solidFill>
                <a:latin typeface="Myriad Pro" pitchFamily="34" charset="0"/>
              </a:rPr>
              <a:t>редотвращение</a:t>
            </a:r>
            <a:r>
              <a:rPr lang="ru-RU" sz="1400" dirty="0" smtClean="0">
                <a:solidFill>
                  <a:prstClr val="black"/>
                </a:solidFill>
                <a:latin typeface="Myriad Pro" pitchFamily="34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риска причинения вреда и </a:t>
            </a:r>
            <a:r>
              <a:rPr lang="ru-RU" sz="1400" b="1" dirty="0">
                <a:solidFill>
                  <a:prstClr val="black"/>
                </a:solidFill>
                <a:latin typeface="Myriad Pro" pitchFamily="34" charset="0"/>
              </a:rPr>
              <a:t>снижение</a:t>
            </a:r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 уровня ущерба охраняемым законом </a:t>
            </a:r>
            <a:r>
              <a:rPr lang="ru-RU" sz="1400" dirty="0" smtClean="0">
                <a:solidFill>
                  <a:prstClr val="black"/>
                </a:solidFill>
                <a:latin typeface="Myriad Pro" pitchFamily="34" charset="0"/>
              </a:rPr>
              <a:t>ценностям</a:t>
            </a:r>
            <a:endParaRPr lang="ru-RU" sz="1400" dirty="0">
              <a:solidFill>
                <a:prstClr val="black"/>
              </a:solidFill>
              <a:latin typeface="Myriad Pro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Myriad Pro" pitchFamily="34" charset="0"/>
              </a:rPr>
              <a:t>Устранение</a:t>
            </a:r>
            <a:r>
              <a:rPr lang="ru-RU" sz="1400" dirty="0" smtClean="0">
                <a:solidFill>
                  <a:prstClr val="black"/>
                </a:solidFill>
                <a:latin typeface="Myriad Pro" pitchFamily="34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существующих и потенциальных </a:t>
            </a:r>
            <a:r>
              <a:rPr lang="ru-RU" sz="1400" b="1" dirty="0">
                <a:solidFill>
                  <a:prstClr val="black"/>
                </a:solidFill>
                <a:latin typeface="Myriad Pro" pitchFamily="34" charset="0"/>
              </a:rPr>
              <a:t>условий, причин и факторов</a:t>
            </a:r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, способных привести к нарушению</a:t>
            </a:r>
          </a:p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Myriad Pro" pitchFamily="34" charset="0"/>
              </a:rPr>
              <a:t>Формирование</a:t>
            </a:r>
            <a:r>
              <a:rPr lang="ru-RU" sz="1400" dirty="0" smtClean="0">
                <a:solidFill>
                  <a:prstClr val="black"/>
                </a:solidFill>
                <a:latin typeface="Myriad Pro" pitchFamily="34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модели социально ответственного, добросовестного, правового </a:t>
            </a:r>
            <a:r>
              <a:rPr lang="ru-RU" sz="1400" b="1" dirty="0">
                <a:solidFill>
                  <a:prstClr val="black"/>
                </a:solidFill>
                <a:latin typeface="Myriad Pro" pitchFamily="34" charset="0"/>
              </a:rPr>
              <a:t>поведения</a:t>
            </a:r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 подконтрольных субъектов</a:t>
            </a:r>
          </a:p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Myriad Pro" pitchFamily="34" charset="0"/>
              </a:rPr>
              <a:t>Повышение </a:t>
            </a:r>
            <a:r>
              <a:rPr lang="ru-RU" sz="1400" b="1" dirty="0">
                <a:solidFill>
                  <a:prstClr val="black"/>
                </a:solidFill>
                <a:latin typeface="Myriad Pro" pitchFamily="34" charset="0"/>
              </a:rPr>
              <a:t>прозрачности </a:t>
            </a:r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системы контрольно-надзорной деятельности </a:t>
            </a:r>
          </a:p>
          <a:p>
            <a:endParaRPr lang="ru-RU" sz="3200" dirty="0">
              <a:solidFill>
                <a:prstClr val="black"/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123478"/>
            <a:ext cx="873249" cy="4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4860032" y="738127"/>
            <a:ext cx="428396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b="1" dirty="0" smtClean="0">
                <a:solidFill>
                  <a:prstClr val="white"/>
                </a:solidFill>
                <a:latin typeface="Myriad Pro" pitchFamily="34" charset="0"/>
              </a:rPr>
              <a:t>Задачи</a:t>
            </a:r>
            <a:r>
              <a:rPr lang="ru-RU" sz="1400" b="1" dirty="0">
                <a:solidFill>
                  <a:prstClr val="white"/>
                </a:solidFill>
                <a:latin typeface="Myriad Pro" pitchFamily="34" charset="0"/>
              </a:rPr>
              <a:t>:</a:t>
            </a:r>
          </a:p>
          <a:p>
            <a:pPr>
              <a:spcAft>
                <a:spcPts val="1200"/>
              </a:spcAft>
            </a:pPr>
            <a:r>
              <a:rPr lang="ru-RU" sz="1400" b="1" dirty="0" smtClean="0">
                <a:solidFill>
                  <a:prstClr val="white"/>
                </a:solidFill>
                <a:latin typeface="Myriad Pro" pitchFamily="34" charset="0"/>
              </a:rPr>
              <a:t>Выявление </a:t>
            </a:r>
            <a:r>
              <a:rPr lang="ru-RU" sz="1400" b="1" dirty="0">
                <a:solidFill>
                  <a:prstClr val="white"/>
                </a:solidFill>
                <a:latin typeface="Myriad Pro" pitchFamily="34" charset="0"/>
              </a:rPr>
              <a:t>факторов риска </a:t>
            </a:r>
            <a:r>
              <a:rPr lang="ru-RU" sz="1400" dirty="0">
                <a:solidFill>
                  <a:prstClr val="white"/>
                </a:solidFill>
                <a:latin typeface="Myriad Pro" pitchFamily="34" charset="0"/>
              </a:rPr>
              <a:t>причинения </a:t>
            </a:r>
            <a:r>
              <a:rPr lang="ru-RU" sz="1400" dirty="0" smtClean="0">
                <a:solidFill>
                  <a:prstClr val="white"/>
                </a:solidFill>
                <a:latin typeface="Myriad Pro" pitchFamily="34" charset="0"/>
              </a:rPr>
              <a:t>вреда</a:t>
            </a:r>
            <a:endParaRPr lang="ru-RU" sz="1400" dirty="0">
              <a:solidFill>
                <a:prstClr val="white"/>
              </a:solidFill>
              <a:latin typeface="Myriad Pro" pitchFamily="34" charset="0"/>
            </a:endParaRPr>
          </a:p>
          <a:p>
            <a:pPr>
              <a:spcAft>
                <a:spcPts val="1200"/>
              </a:spcAft>
            </a:pPr>
            <a:r>
              <a:rPr lang="ru-RU" sz="1400" b="1" dirty="0" smtClean="0">
                <a:solidFill>
                  <a:prstClr val="white"/>
                </a:solidFill>
                <a:latin typeface="Myriad Pro" pitchFamily="34" charset="0"/>
              </a:rPr>
              <a:t>Создание </a:t>
            </a:r>
            <a:r>
              <a:rPr lang="ru-RU" sz="1400" b="1" dirty="0">
                <a:solidFill>
                  <a:prstClr val="white"/>
                </a:solidFill>
                <a:latin typeface="Myriad Pro" pitchFamily="34" charset="0"/>
              </a:rPr>
              <a:t>условий</a:t>
            </a:r>
            <a:r>
              <a:rPr lang="ru-RU" sz="1400" dirty="0">
                <a:solidFill>
                  <a:prstClr val="white"/>
                </a:solidFill>
                <a:latin typeface="Myriad Pro" pitchFamily="34" charset="0"/>
              </a:rPr>
              <a:t> для </a:t>
            </a:r>
            <a:r>
              <a:rPr lang="ru-RU" sz="1400" b="1" dirty="0">
                <a:solidFill>
                  <a:prstClr val="white"/>
                </a:solidFill>
                <a:latin typeface="Myriad Pro" pitchFamily="34" charset="0"/>
              </a:rPr>
              <a:t>изменения</a:t>
            </a:r>
            <a:r>
              <a:rPr lang="ru-RU" sz="1400" dirty="0">
                <a:solidFill>
                  <a:prstClr val="white"/>
                </a:solidFill>
                <a:latin typeface="Myriad Pro" pitchFamily="34" charset="0"/>
              </a:rPr>
              <a:t> ценностного </a:t>
            </a:r>
            <a:r>
              <a:rPr lang="ru-RU" sz="1400" b="1" dirty="0">
                <a:solidFill>
                  <a:prstClr val="white"/>
                </a:solidFill>
                <a:latin typeface="Myriad Pro" pitchFamily="34" charset="0"/>
              </a:rPr>
              <a:t>отношения</a:t>
            </a:r>
            <a:r>
              <a:rPr lang="ru-RU" sz="1400" dirty="0">
                <a:solidFill>
                  <a:prstClr val="white"/>
                </a:solidFill>
                <a:latin typeface="Myriad Pro" pitchFamily="34" charset="0"/>
              </a:rPr>
              <a:t> подконтрольных </a:t>
            </a:r>
            <a:r>
              <a:rPr lang="ru-RU" sz="1400" b="1" dirty="0">
                <a:solidFill>
                  <a:prstClr val="white"/>
                </a:solidFill>
                <a:latin typeface="Myriad Pro" pitchFamily="34" charset="0"/>
              </a:rPr>
              <a:t>субъектов к рисковому поведению</a:t>
            </a:r>
          </a:p>
          <a:p>
            <a:pPr>
              <a:spcAft>
                <a:spcPts val="1200"/>
              </a:spcAft>
            </a:pPr>
            <a:r>
              <a:rPr lang="ru-RU" sz="1400" b="1" dirty="0">
                <a:solidFill>
                  <a:prstClr val="white"/>
                </a:solidFill>
                <a:latin typeface="Myriad Pro" pitchFamily="34" charset="0"/>
              </a:rPr>
              <a:t>формирование одинакового понимания </a:t>
            </a:r>
            <a:r>
              <a:rPr lang="ru-RU" sz="1400" dirty="0">
                <a:solidFill>
                  <a:prstClr val="white"/>
                </a:solidFill>
                <a:latin typeface="Myriad Pro" pitchFamily="34" charset="0"/>
              </a:rPr>
              <a:t>обязательных требований законодательства</a:t>
            </a:r>
          </a:p>
          <a:p>
            <a:pPr>
              <a:spcAft>
                <a:spcPts val="1200"/>
              </a:spcAft>
            </a:pPr>
            <a:r>
              <a:rPr lang="ru-RU" sz="1400" b="1" dirty="0">
                <a:solidFill>
                  <a:prstClr val="white"/>
                </a:solidFill>
                <a:latin typeface="Myriad Pro" pitchFamily="34" charset="0"/>
              </a:rPr>
              <a:t>повышение уровня правовой грамотности </a:t>
            </a:r>
            <a:r>
              <a:rPr lang="ru-RU" sz="1400" dirty="0">
                <a:solidFill>
                  <a:prstClr val="white"/>
                </a:solidFill>
                <a:latin typeface="Myriad Pro" pitchFamily="34" charset="0"/>
              </a:rPr>
              <a:t>подконтрольных субъектов</a:t>
            </a:r>
          </a:p>
          <a:p>
            <a:pPr>
              <a:spcAft>
                <a:spcPts val="1200"/>
              </a:spcAft>
            </a:pPr>
            <a:r>
              <a:rPr lang="ru-RU" sz="1400" b="1" dirty="0">
                <a:solidFill>
                  <a:prstClr val="white"/>
                </a:solidFill>
                <a:latin typeface="Myriad Pro" pitchFamily="34" charset="0"/>
              </a:rPr>
              <a:t>снижение издержек </a:t>
            </a:r>
            <a:r>
              <a:rPr lang="ru-RU" sz="1400" dirty="0">
                <a:solidFill>
                  <a:prstClr val="white"/>
                </a:solidFill>
                <a:latin typeface="Myriad Pro" pitchFamily="34" charset="0"/>
              </a:rPr>
              <a:t>контрольно-надзорной деятельности</a:t>
            </a:r>
          </a:p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72726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Myriad Pro" pitchFamily="34" charset="0"/>
              </a:rPr>
              <a:t>Цели и задачи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 flipH="1">
            <a:off x="261296" y="1077133"/>
            <a:ext cx="216024" cy="216024"/>
          </a:xfrm>
          <a:prstGeom prst="ellipse">
            <a:avLst/>
          </a:prstGeom>
          <a:solidFill>
            <a:srgbClr val="067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flipH="1">
            <a:off x="261844" y="1600622"/>
            <a:ext cx="216024" cy="216024"/>
          </a:xfrm>
          <a:prstGeom prst="ellipse">
            <a:avLst/>
          </a:prstGeom>
          <a:solidFill>
            <a:srgbClr val="067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flipH="1">
            <a:off x="265590" y="2338565"/>
            <a:ext cx="216024" cy="216024"/>
          </a:xfrm>
          <a:prstGeom prst="ellipse">
            <a:avLst/>
          </a:prstGeom>
          <a:solidFill>
            <a:srgbClr val="067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flipH="1">
            <a:off x="256820" y="3249431"/>
            <a:ext cx="216024" cy="216024"/>
          </a:xfrm>
          <a:prstGeom prst="ellipse">
            <a:avLst/>
          </a:prstGeom>
          <a:solidFill>
            <a:srgbClr val="067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flipH="1">
            <a:off x="263991" y="3951057"/>
            <a:ext cx="216024" cy="216024"/>
          </a:xfrm>
          <a:prstGeom prst="ellipse">
            <a:avLst/>
          </a:prstGeom>
          <a:solidFill>
            <a:srgbClr val="067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flipH="1">
            <a:off x="4690884" y="1166440"/>
            <a:ext cx="216024" cy="216024"/>
          </a:xfrm>
          <a:prstGeom prst="ellipse">
            <a:avLst/>
          </a:prstGeom>
          <a:solidFill>
            <a:srgbClr val="CEB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flipH="1">
            <a:off x="4690884" y="1524645"/>
            <a:ext cx="216024" cy="216024"/>
          </a:xfrm>
          <a:prstGeom prst="ellipse">
            <a:avLst/>
          </a:prstGeom>
          <a:solidFill>
            <a:srgbClr val="CEB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flipH="1">
            <a:off x="4687535" y="2331392"/>
            <a:ext cx="216024" cy="216024"/>
          </a:xfrm>
          <a:prstGeom prst="ellipse">
            <a:avLst/>
          </a:prstGeom>
          <a:solidFill>
            <a:srgbClr val="CEB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 flipH="1">
            <a:off x="4699433" y="2880976"/>
            <a:ext cx="216024" cy="216024"/>
          </a:xfrm>
          <a:prstGeom prst="ellipse">
            <a:avLst/>
          </a:prstGeom>
          <a:solidFill>
            <a:srgbClr val="CEB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flipH="1">
            <a:off x="4700715" y="3482283"/>
            <a:ext cx="216024" cy="216024"/>
          </a:xfrm>
          <a:prstGeom prst="ellipse">
            <a:avLst/>
          </a:prstGeom>
          <a:solidFill>
            <a:srgbClr val="CEB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567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615608" y="4731990"/>
            <a:ext cx="3528392" cy="22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-1748730"/>
            <a:ext cx="209550" cy="858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123478"/>
            <a:ext cx="873249" cy="4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389062" y="123478"/>
            <a:ext cx="771133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prstClr val="black"/>
                </a:solidFill>
                <a:latin typeface="Myriad Pro" pitchFamily="34" charset="0"/>
              </a:rPr>
              <a:t>Виды контроля (надзора), на которые распространяется Программа профилактики</a:t>
            </a:r>
            <a:endParaRPr lang="ru-RU" sz="2600" b="1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1077499"/>
            <a:ext cx="6686431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 smtClean="0">
                <a:solidFill>
                  <a:srgbClr val="067082"/>
                </a:solidFill>
                <a:latin typeface="Myriad Pro" pitchFamily="34" charset="0"/>
              </a:rPr>
              <a:t>Федеральный </a:t>
            </a:r>
            <a:r>
              <a:rPr lang="ru-RU" sz="1600" b="1" dirty="0">
                <a:solidFill>
                  <a:srgbClr val="067082"/>
                </a:solidFill>
                <a:latin typeface="Myriad Pro" pitchFamily="34" charset="0"/>
              </a:rPr>
              <a:t>государственный контроль (надзор) за соблюдением антимонопольного законодательства;</a:t>
            </a:r>
          </a:p>
          <a:p>
            <a:pPr>
              <a:spcAft>
                <a:spcPts val="600"/>
              </a:spcAft>
            </a:pPr>
            <a:r>
              <a:rPr lang="ru-RU" sz="1600" b="1" dirty="0" smtClean="0">
                <a:solidFill>
                  <a:srgbClr val="067082"/>
                </a:solidFill>
                <a:latin typeface="Myriad Pro" pitchFamily="34" charset="0"/>
              </a:rPr>
              <a:t>Федеральный </a:t>
            </a:r>
            <a:r>
              <a:rPr lang="ru-RU" sz="1600" b="1" dirty="0">
                <a:solidFill>
                  <a:srgbClr val="067082"/>
                </a:solidFill>
                <a:latin typeface="Myriad Pro" pitchFamily="34" charset="0"/>
              </a:rPr>
              <a:t>государственный контроль (надзор) в сфере </a:t>
            </a:r>
            <a:r>
              <a:rPr lang="ru-RU" sz="1600" b="1" dirty="0" smtClean="0">
                <a:solidFill>
                  <a:srgbClr val="067082"/>
                </a:solidFill>
                <a:latin typeface="Myriad Pro" pitchFamily="34" charset="0"/>
              </a:rPr>
              <a:t>рекламы</a:t>
            </a:r>
            <a:endParaRPr lang="ru-RU" sz="1600" b="1" dirty="0">
              <a:solidFill>
                <a:srgbClr val="067082"/>
              </a:solidFill>
              <a:latin typeface="Myriad Pro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600" b="1" dirty="0" smtClean="0">
                <a:solidFill>
                  <a:srgbClr val="067082"/>
                </a:solidFill>
                <a:latin typeface="Myriad Pro" pitchFamily="34" charset="0"/>
              </a:rPr>
              <a:t>Федеральный </a:t>
            </a:r>
            <a:r>
              <a:rPr lang="ru-RU" sz="1600" b="1" dirty="0">
                <a:solidFill>
                  <a:srgbClr val="067082"/>
                </a:solidFill>
                <a:latin typeface="Myriad Pro" pitchFamily="34" charset="0"/>
              </a:rPr>
              <a:t>государственный контроль (надзор) в области регулируемых государством цен (тарифов</a:t>
            </a:r>
            <a:r>
              <a:rPr lang="ru-RU" sz="1600" b="1" dirty="0" smtClean="0">
                <a:solidFill>
                  <a:srgbClr val="067082"/>
                </a:solidFill>
                <a:latin typeface="Myriad Pro" pitchFamily="34" charset="0"/>
              </a:rPr>
              <a:t>)</a:t>
            </a:r>
            <a:endParaRPr lang="ru-RU" sz="1600" b="1" dirty="0">
              <a:solidFill>
                <a:srgbClr val="067082"/>
              </a:solidFill>
              <a:latin typeface="Myriad Pro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600" b="1" dirty="0" smtClean="0">
                <a:solidFill>
                  <a:srgbClr val="067082"/>
                </a:solidFill>
                <a:latin typeface="Myriad Pro" pitchFamily="34" charset="0"/>
              </a:rPr>
              <a:t>Федеральный </a:t>
            </a:r>
            <a:r>
              <a:rPr lang="ru-RU" sz="1600" b="1" dirty="0">
                <a:solidFill>
                  <a:srgbClr val="067082"/>
                </a:solidFill>
                <a:latin typeface="Myriad Pro" pitchFamily="34" charset="0"/>
              </a:rPr>
              <a:t>государственный контроль (надзор) за соблюдением законодательства в сфере государственного оборонного </a:t>
            </a:r>
            <a:r>
              <a:rPr lang="ru-RU" sz="1600" b="1" dirty="0" smtClean="0">
                <a:solidFill>
                  <a:srgbClr val="067082"/>
                </a:solidFill>
                <a:latin typeface="Myriad Pro" pitchFamily="34" charset="0"/>
              </a:rPr>
              <a:t>заказа</a:t>
            </a:r>
            <a:endParaRPr lang="ru-RU" sz="1600" b="1" dirty="0">
              <a:solidFill>
                <a:srgbClr val="067082"/>
              </a:solidFill>
              <a:latin typeface="Myriad Pro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600" b="1" dirty="0" smtClean="0">
                <a:solidFill>
                  <a:srgbClr val="067082"/>
                </a:solidFill>
                <a:latin typeface="Myriad Pro" pitchFamily="34" charset="0"/>
              </a:rPr>
              <a:t>Федеральный </a:t>
            </a:r>
            <a:r>
              <a:rPr lang="ru-RU" sz="1600" b="1" dirty="0">
                <a:solidFill>
                  <a:srgbClr val="067082"/>
                </a:solidFill>
                <a:latin typeface="Myriad Pro" pitchFamily="34" charset="0"/>
              </a:rPr>
              <a:t>государственный контроль в сфере закупок товаров, работ, услуг для обеспечения государственных и муниципальных нужд, закупок товаров, работ, услуг отдельными видами юридических </a:t>
            </a:r>
            <a:r>
              <a:rPr lang="ru-RU" sz="1600" b="1" dirty="0" smtClean="0">
                <a:solidFill>
                  <a:srgbClr val="067082"/>
                </a:solidFill>
                <a:latin typeface="Myriad Pro" pitchFamily="34" charset="0"/>
              </a:rPr>
              <a:t>лиц</a:t>
            </a:r>
            <a:endParaRPr lang="ru-RU" sz="1600" b="1" dirty="0">
              <a:solidFill>
                <a:srgbClr val="067082"/>
              </a:solidFill>
              <a:latin typeface="Myriad Pro" pitchFamily="34" charset="0"/>
            </a:endParaRPr>
          </a:p>
          <a:p>
            <a:endParaRPr lang="ru-RU" sz="1600" b="1" dirty="0">
              <a:solidFill>
                <a:srgbClr val="067082"/>
              </a:solidFill>
              <a:latin typeface="Myriad Pro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 flipH="1">
            <a:off x="1043608" y="1131590"/>
            <a:ext cx="216024" cy="216024"/>
          </a:xfrm>
          <a:prstGeom prst="ellipse">
            <a:avLst/>
          </a:prstGeom>
          <a:solidFill>
            <a:srgbClr val="CEB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flipH="1">
            <a:off x="1043608" y="1707654"/>
            <a:ext cx="216024" cy="216024"/>
          </a:xfrm>
          <a:prstGeom prst="ellipse">
            <a:avLst/>
          </a:prstGeom>
          <a:solidFill>
            <a:srgbClr val="CEB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 flipH="1">
            <a:off x="1043608" y="2295353"/>
            <a:ext cx="216024" cy="216024"/>
          </a:xfrm>
          <a:prstGeom prst="ellipse">
            <a:avLst/>
          </a:prstGeom>
          <a:solidFill>
            <a:srgbClr val="CEB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 flipH="1">
            <a:off x="1043608" y="2823550"/>
            <a:ext cx="216024" cy="216024"/>
          </a:xfrm>
          <a:prstGeom prst="ellipse">
            <a:avLst/>
          </a:prstGeom>
          <a:solidFill>
            <a:srgbClr val="CEB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 flipH="1">
            <a:off x="1043608" y="3651870"/>
            <a:ext cx="216024" cy="216024"/>
          </a:xfrm>
          <a:prstGeom prst="ellipse">
            <a:avLst/>
          </a:prstGeom>
          <a:solidFill>
            <a:srgbClr val="CEB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428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615608" y="4731990"/>
            <a:ext cx="3528392" cy="22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-1748730"/>
            <a:ext cx="209550" cy="858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123478"/>
            <a:ext cx="873249" cy="4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611560" y="139087"/>
            <a:ext cx="69912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prstClr val="black"/>
                </a:solidFill>
                <a:latin typeface="Myriad Pro" pitchFamily="34" charset="0"/>
              </a:rPr>
              <a:t>Содержание Программы профилактики </a:t>
            </a:r>
            <a:endParaRPr lang="ru-RU" sz="2600" b="1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48052" y="867659"/>
            <a:ext cx="66864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67082"/>
                </a:solidFill>
                <a:latin typeface="Myriad Pro" pitchFamily="34" charset="0"/>
              </a:rPr>
              <a:t>Действующая Программа профилактики утверждена приказом ФАС России от 17.12.2021 № 1460/21 и включает в себя:</a:t>
            </a:r>
            <a:endParaRPr lang="ru-RU" sz="1600" b="1" dirty="0">
              <a:solidFill>
                <a:srgbClr val="067082"/>
              </a:solidFill>
              <a:latin typeface="Myriad Pro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70987" y="1707653"/>
            <a:ext cx="504056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А</a:t>
            </a:r>
            <a:r>
              <a:rPr lang="ru-RU" sz="1400" dirty="0" smtClean="0">
                <a:solidFill>
                  <a:prstClr val="black"/>
                </a:solidFill>
                <a:latin typeface="Myriad Pro" pitchFamily="34" charset="0"/>
              </a:rPr>
              <a:t>налитическую </a:t>
            </a:r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часть (включая отчет о выполненных мероприятиях согласно Приложению № 1 к Программе</a:t>
            </a:r>
            <a:r>
              <a:rPr lang="ru-RU" sz="1400" dirty="0" smtClean="0">
                <a:solidFill>
                  <a:prstClr val="black"/>
                </a:solidFill>
                <a:latin typeface="Myriad Pro" pitchFamily="34" charset="0"/>
              </a:rPr>
              <a:t>)</a:t>
            </a:r>
          </a:p>
          <a:p>
            <a:endParaRPr lang="ru-RU" sz="1400" dirty="0">
              <a:solidFill>
                <a:prstClr val="black"/>
              </a:solidFill>
              <a:latin typeface="Myriad Pro" pitchFamily="34" charset="0"/>
            </a:endParaRPr>
          </a:p>
          <a:p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П</a:t>
            </a:r>
            <a:r>
              <a:rPr lang="ru-RU" sz="1400" dirty="0" smtClean="0">
                <a:solidFill>
                  <a:prstClr val="black"/>
                </a:solidFill>
                <a:latin typeface="Myriad Pro" pitchFamily="34" charset="0"/>
              </a:rPr>
              <a:t>лан </a:t>
            </a:r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мероприятий по профилактике нарушений на 2022 год (Приложение  № 2 к Программе</a:t>
            </a:r>
            <a:r>
              <a:rPr lang="ru-RU" sz="1400" dirty="0" smtClean="0">
                <a:solidFill>
                  <a:prstClr val="black"/>
                </a:solidFill>
                <a:latin typeface="Myriad Pro" pitchFamily="34" charset="0"/>
              </a:rPr>
              <a:t>)</a:t>
            </a:r>
          </a:p>
          <a:p>
            <a:endParaRPr lang="ru-RU" sz="1400" dirty="0">
              <a:solidFill>
                <a:prstClr val="black"/>
              </a:solidFill>
              <a:latin typeface="Myriad Pro" pitchFamily="34" charset="0"/>
            </a:endParaRPr>
          </a:p>
          <a:p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П</a:t>
            </a:r>
            <a:r>
              <a:rPr lang="ru-RU" sz="1400" dirty="0" smtClean="0">
                <a:solidFill>
                  <a:prstClr val="black"/>
                </a:solidFill>
                <a:latin typeface="Myriad Pro" pitchFamily="34" charset="0"/>
              </a:rPr>
              <a:t>роект </a:t>
            </a:r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плана мероприятий по профилактике нарушений на 2023-2024 годы (Приложение № 3 к Программе</a:t>
            </a:r>
            <a:r>
              <a:rPr lang="ru-RU" sz="1400" dirty="0" smtClean="0">
                <a:solidFill>
                  <a:prstClr val="black"/>
                </a:solidFill>
                <a:latin typeface="Myriad Pro" pitchFamily="34" charset="0"/>
              </a:rPr>
              <a:t>)</a:t>
            </a:r>
          </a:p>
          <a:p>
            <a:endParaRPr lang="ru-RU" sz="1400" dirty="0">
              <a:solidFill>
                <a:prstClr val="black"/>
              </a:solidFill>
              <a:latin typeface="Myriad Pro" pitchFamily="34" charset="0"/>
            </a:endParaRPr>
          </a:p>
          <a:p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О</a:t>
            </a:r>
            <a:r>
              <a:rPr lang="ru-RU" sz="1400" dirty="0" smtClean="0">
                <a:solidFill>
                  <a:prstClr val="black"/>
                </a:solidFill>
                <a:latin typeface="Myriad Pro" pitchFamily="34" charset="0"/>
              </a:rPr>
              <a:t>тчетные </a:t>
            </a:r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показатели на 2022 </a:t>
            </a:r>
            <a:r>
              <a:rPr lang="ru-RU" sz="1400" dirty="0" smtClean="0">
                <a:solidFill>
                  <a:prstClr val="black"/>
                </a:solidFill>
                <a:latin typeface="Myriad Pro" pitchFamily="34" charset="0"/>
              </a:rPr>
              <a:t>год</a:t>
            </a:r>
          </a:p>
          <a:p>
            <a:endParaRPr lang="ru-RU" sz="1400" dirty="0">
              <a:solidFill>
                <a:prstClr val="black"/>
              </a:solidFill>
              <a:latin typeface="Myriad Pro" pitchFamily="34" charset="0"/>
            </a:endParaRPr>
          </a:p>
          <a:p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П</a:t>
            </a:r>
            <a:r>
              <a:rPr lang="ru-RU" sz="1400" dirty="0" smtClean="0">
                <a:solidFill>
                  <a:prstClr val="black"/>
                </a:solidFill>
                <a:latin typeface="Myriad Pro" pitchFamily="34" charset="0"/>
              </a:rPr>
              <a:t>роект </a:t>
            </a:r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отчетных показателей на 2023-2024 </a:t>
            </a:r>
            <a:r>
              <a:rPr lang="ru-RU" sz="1400" dirty="0" smtClean="0">
                <a:solidFill>
                  <a:prstClr val="black"/>
                </a:solidFill>
                <a:latin typeface="Myriad Pro" pitchFamily="34" charset="0"/>
              </a:rPr>
              <a:t>годы</a:t>
            </a:r>
            <a:endParaRPr lang="ru-RU" sz="1400" dirty="0">
              <a:solidFill>
                <a:prstClr val="black"/>
              </a:solidFill>
              <a:latin typeface="Myriad Pro" pitchFamily="34" charset="0"/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 flipH="1">
            <a:off x="1763688" y="1779662"/>
            <a:ext cx="216024" cy="216024"/>
          </a:xfrm>
          <a:prstGeom prst="ellipse">
            <a:avLst/>
          </a:prstGeom>
          <a:solidFill>
            <a:srgbClr val="067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 flipH="1">
            <a:off x="1763688" y="2388687"/>
            <a:ext cx="216024" cy="216024"/>
          </a:xfrm>
          <a:prstGeom prst="ellipse">
            <a:avLst/>
          </a:prstGeom>
          <a:solidFill>
            <a:srgbClr val="067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flipH="1">
            <a:off x="1763688" y="3076969"/>
            <a:ext cx="216024" cy="216024"/>
          </a:xfrm>
          <a:prstGeom prst="ellipse">
            <a:avLst/>
          </a:prstGeom>
          <a:solidFill>
            <a:srgbClr val="067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 flipH="1">
            <a:off x="1763688" y="3657239"/>
            <a:ext cx="216024" cy="216024"/>
          </a:xfrm>
          <a:prstGeom prst="ellipse">
            <a:avLst/>
          </a:prstGeom>
          <a:solidFill>
            <a:srgbClr val="067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 flipH="1">
            <a:off x="1763688" y="4083918"/>
            <a:ext cx="216024" cy="216024"/>
          </a:xfrm>
          <a:prstGeom prst="ellipse">
            <a:avLst/>
          </a:prstGeom>
          <a:solidFill>
            <a:srgbClr val="067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741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615608" y="4731990"/>
            <a:ext cx="3528392" cy="22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-1748730"/>
            <a:ext cx="209550" cy="858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123478"/>
            <a:ext cx="873249" cy="4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588099" y="124289"/>
            <a:ext cx="71287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prstClr val="black"/>
                </a:solidFill>
                <a:latin typeface="Myriad Pro" pitchFamily="34" charset="0"/>
              </a:rPr>
              <a:t>Мероприятия Программы профилактики</a:t>
            </a:r>
            <a:endParaRPr lang="ru-RU" sz="2600" b="1" dirty="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35008" y="743063"/>
            <a:ext cx="5609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Публичные обсуждения правоприменительной практики ФАС России и территориальных </a:t>
            </a:r>
            <a:r>
              <a:rPr lang="ru-RU" sz="1400" dirty="0" smtClean="0">
                <a:solidFill>
                  <a:prstClr val="black"/>
                </a:solidFill>
                <a:latin typeface="Myriad Pro" pitchFamily="34" charset="0"/>
              </a:rPr>
              <a:t>органов</a:t>
            </a:r>
            <a:endParaRPr lang="ru-RU" sz="1400" dirty="0">
              <a:solidFill>
                <a:prstClr val="black"/>
              </a:solidFill>
              <a:latin typeface="Myriad Pro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Организация, проведение и участие в конференциях, семинарах, форумах, </a:t>
            </a:r>
            <a:r>
              <a:rPr lang="ru-RU" sz="1400" dirty="0" smtClean="0">
                <a:solidFill>
                  <a:prstClr val="black"/>
                </a:solidFill>
                <a:latin typeface="Myriad Pro" pitchFamily="34" charset="0"/>
              </a:rPr>
              <a:t>проводимых </a:t>
            </a:r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на постоянной </a:t>
            </a:r>
            <a:r>
              <a:rPr lang="ru-RU" sz="1400" dirty="0" smtClean="0">
                <a:solidFill>
                  <a:prstClr val="black"/>
                </a:solidFill>
                <a:latin typeface="Myriad Pro" pitchFamily="34" charset="0"/>
              </a:rPr>
              <a:t>основе</a:t>
            </a:r>
            <a:endParaRPr lang="ru-RU" sz="1400" dirty="0">
              <a:solidFill>
                <a:prstClr val="black"/>
              </a:solidFill>
              <a:latin typeface="Myriad Pro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400" dirty="0" smtClean="0">
                <a:solidFill>
                  <a:prstClr val="black"/>
                </a:solidFill>
                <a:latin typeface="Myriad Pro" pitchFamily="34" charset="0"/>
              </a:rPr>
              <a:t>Подготовка аналитических материалов </a:t>
            </a:r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ФАС России и территориальных </a:t>
            </a:r>
            <a:r>
              <a:rPr lang="ru-RU" sz="1400" dirty="0" smtClean="0">
                <a:solidFill>
                  <a:prstClr val="black"/>
                </a:solidFill>
                <a:latin typeface="Myriad Pro" pitchFamily="34" charset="0"/>
              </a:rPr>
              <a:t>органов</a:t>
            </a:r>
            <a:endParaRPr lang="ru-RU" sz="1400" dirty="0">
              <a:solidFill>
                <a:prstClr val="black"/>
              </a:solidFill>
              <a:latin typeface="Myriad Pro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Мероприятия по оказанию методической помощи (по каждому виду контроля</a:t>
            </a:r>
            <a:r>
              <a:rPr lang="ru-RU" sz="1400" dirty="0" smtClean="0">
                <a:solidFill>
                  <a:prstClr val="black"/>
                </a:solidFill>
                <a:latin typeface="Myriad Pro" pitchFamily="34" charset="0"/>
              </a:rPr>
              <a:t>)</a:t>
            </a:r>
            <a:endParaRPr lang="ru-RU" sz="1400" dirty="0">
              <a:solidFill>
                <a:prstClr val="black"/>
              </a:solidFill>
              <a:latin typeface="Myriad Pro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Мероприятия по реализации институтов предупредительного </a:t>
            </a:r>
            <a:r>
              <a:rPr lang="ru-RU" sz="1400" dirty="0" smtClean="0">
                <a:solidFill>
                  <a:prstClr val="black"/>
                </a:solidFill>
                <a:latin typeface="Myriad Pro" pitchFamily="34" charset="0"/>
              </a:rPr>
              <a:t>контроля</a:t>
            </a:r>
            <a:endParaRPr lang="ru-RU" sz="1400" dirty="0">
              <a:solidFill>
                <a:prstClr val="black"/>
              </a:solidFill>
              <a:latin typeface="Myriad Pro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Организация и проведение работы с </a:t>
            </a:r>
            <a:r>
              <a:rPr lang="ru-RU" sz="1400" dirty="0" err="1">
                <a:solidFill>
                  <a:prstClr val="black"/>
                </a:solidFill>
                <a:latin typeface="Myriad Pro" pitchFamily="34" charset="0"/>
              </a:rPr>
              <a:t>референтными</a:t>
            </a:r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Myriad Pro" pitchFamily="34" charset="0"/>
              </a:rPr>
              <a:t>группами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Организация работы и участие в экспертных советах при ФАС </a:t>
            </a:r>
            <a:r>
              <a:rPr lang="ru-RU" sz="1400" dirty="0" smtClean="0">
                <a:solidFill>
                  <a:prstClr val="black"/>
                </a:solidFill>
                <a:latin typeface="Myriad Pro" pitchFamily="34" charset="0"/>
              </a:rPr>
              <a:t>России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solidFill>
                  <a:prstClr val="black"/>
                </a:solidFill>
                <a:latin typeface="Myriad Pro" pitchFamily="34" charset="0"/>
              </a:rPr>
              <a:t>Обеспечение работы информационных систем на официальном сайте ФАС </a:t>
            </a:r>
            <a:r>
              <a:rPr lang="ru-RU" sz="1400" dirty="0" smtClean="0">
                <a:solidFill>
                  <a:prstClr val="black"/>
                </a:solidFill>
                <a:latin typeface="Myriad Pro" pitchFamily="34" charset="0"/>
              </a:rPr>
              <a:t>России</a:t>
            </a:r>
          </a:p>
          <a:p>
            <a:pPr>
              <a:spcAft>
                <a:spcPts val="600"/>
              </a:spcAft>
            </a:pPr>
            <a:endParaRPr lang="ru-RU" sz="1400" dirty="0" smtClean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 flipH="1">
            <a:off x="520535" y="826700"/>
            <a:ext cx="216024" cy="216024"/>
          </a:xfrm>
          <a:prstGeom prst="ellipse">
            <a:avLst/>
          </a:prstGeom>
          <a:solidFill>
            <a:srgbClr val="067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 flipH="1">
            <a:off x="515248" y="1323625"/>
            <a:ext cx="216024" cy="216024"/>
          </a:xfrm>
          <a:prstGeom prst="ellipse">
            <a:avLst/>
          </a:prstGeom>
          <a:solidFill>
            <a:srgbClr val="067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 flipH="1">
            <a:off x="515248" y="1843889"/>
            <a:ext cx="216024" cy="216024"/>
          </a:xfrm>
          <a:prstGeom prst="ellipse">
            <a:avLst/>
          </a:prstGeom>
          <a:solidFill>
            <a:srgbClr val="067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 flipH="1">
            <a:off x="517471" y="2364153"/>
            <a:ext cx="216024" cy="216024"/>
          </a:xfrm>
          <a:prstGeom prst="ellipse">
            <a:avLst/>
          </a:prstGeom>
          <a:solidFill>
            <a:srgbClr val="067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 flipH="1">
            <a:off x="524201" y="2833135"/>
            <a:ext cx="216024" cy="216024"/>
          </a:xfrm>
          <a:prstGeom prst="ellipse">
            <a:avLst/>
          </a:prstGeom>
          <a:solidFill>
            <a:srgbClr val="067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 flipH="1">
            <a:off x="526424" y="3319273"/>
            <a:ext cx="216024" cy="216024"/>
          </a:xfrm>
          <a:prstGeom prst="ellipse">
            <a:avLst/>
          </a:prstGeom>
          <a:solidFill>
            <a:srgbClr val="067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 flipH="1">
            <a:off x="526575" y="3643957"/>
            <a:ext cx="216024" cy="216024"/>
          </a:xfrm>
          <a:prstGeom prst="ellipse">
            <a:avLst/>
          </a:prstGeom>
          <a:solidFill>
            <a:srgbClr val="067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 flipH="1">
            <a:off x="524201" y="4130095"/>
            <a:ext cx="216024" cy="216024"/>
          </a:xfrm>
          <a:prstGeom prst="ellipse">
            <a:avLst/>
          </a:prstGeom>
          <a:solidFill>
            <a:srgbClr val="067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2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00000">
            <a:off x="6372197" y="616730"/>
            <a:ext cx="2664297" cy="3988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Прямоугольник 22"/>
          <p:cNvSpPr/>
          <p:nvPr/>
        </p:nvSpPr>
        <p:spPr>
          <a:xfrm>
            <a:off x="6423298" y="747989"/>
            <a:ext cx="2587185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dirty="0">
                <a:solidFill>
                  <a:srgbClr val="067082"/>
                </a:solidFill>
                <a:latin typeface="Myriad Pro" pitchFamily="34" charset="0"/>
              </a:rPr>
              <a:t>З</a:t>
            </a:r>
            <a:r>
              <a:rPr lang="ru-RU" sz="1500" b="1" dirty="0" smtClean="0">
                <a:solidFill>
                  <a:srgbClr val="067082"/>
                </a:solidFill>
                <a:latin typeface="Myriad Pro" pitchFamily="34" charset="0"/>
              </a:rPr>
              <a:t>а </a:t>
            </a:r>
            <a:r>
              <a:rPr lang="ru-RU" sz="1500" b="1" dirty="0">
                <a:solidFill>
                  <a:srgbClr val="067082"/>
                </a:solidFill>
                <a:latin typeface="Myriad Pro" pitchFamily="34" charset="0"/>
              </a:rPr>
              <a:t>2021 год </a:t>
            </a:r>
          </a:p>
          <a:p>
            <a:r>
              <a:rPr lang="ru-RU" sz="1500" b="1" dirty="0">
                <a:solidFill>
                  <a:srgbClr val="067082"/>
                </a:solidFill>
                <a:latin typeface="Myriad Pro" pitchFamily="34" charset="0"/>
              </a:rPr>
              <a:t>Из 103 запланированных мероприятий было исполнено 97, что составляет 94% от общего числа мероприятий. Неисполнение ряда мероприятий было </a:t>
            </a:r>
            <a:r>
              <a:rPr lang="ru-RU" sz="1500" b="1" dirty="0" smtClean="0">
                <a:solidFill>
                  <a:srgbClr val="067082"/>
                </a:solidFill>
                <a:latin typeface="Myriad Pro" pitchFamily="34" charset="0"/>
              </a:rPr>
              <a:t>вызвано </a:t>
            </a:r>
            <a:r>
              <a:rPr lang="ru-RU" sz="1500" b="1" dirty="0">
                <a:solidFill>
                  <a:srgbClr val="067082"/>
                </a:solidFill>
                <a:latin typeface="Myriad Pro" pitchFamily="34" charset="0"/>
              </a:rPr>
              <a:t>ограничительными </a:t>
            </a:r>
            <a:r>
              <a:rPr lang="ru-RU" sz="1500" b="1" dirty="0" smtClean="0">
                <a:solidFill>
                  <a:srgbClr val="067082"/>
                </a:solidFill>
                <a:latin typeface="Myriad Pro" pitchFamily="34" charset="0"/>
              </a:rPr>
              <a:t>мерами, связанными с </a:t>
            </a:r>
            <a:r>
              <a:rPr lang="ru-RU" sz="1500" b="1" dirty="0">
                <a:solidFill>
                  <a:srgbClr val="067082"/>
                </a:solidFill>
                <a:latin typeface="Myriad Pro" pitchFamily="34" charset="0"/>
              </a:rPr>
              <a:t>распространением новой </a:t>
            </a:r>
            <a:r>
              <a:rPr lang="ru-RU" sz="1500" b="1" dirty="0" err="1">
                <a:solidFill>
                  <a:srgbClr val="067082"/>
                </a:solidFill>
                <a:latin typeface="Myriad Pro" pitchFamily="34" charset="0"/>
              </a:rPr>
              <a:t>коронавирусной</a:t>
            </a:r>
            <a:r>
              <a:rPr lang="ru-RU" sz="1500" b="1" dirty="0">
                <a:solidFill>
                  <a:srgbClr val="067082"/>
                </a:solidFill>
                <a:latin typeface="Myriad Pro" pitchFamily="34" charset="0"/>
              </a:rPr>
              <a:t> </a:t>
            </a:r>
            <a:r>
              <a:rPr lang="ru-RU" sz="1500" b="1" dirty="0" smtClean="0">
                <a:solidFill>
                  <a:srgbClr val="067082"/>
                </a:solidFill>
                <a:latin typeface="Myriad Pro" pitchFamily="34" charset="0"/>
              </a:rPr>
              <a:t>инфекции</a:t>
            </a:r>
            <a:endParaRPr lang="ru-RU" sz="1500" b="1" dirty="0">
              <a:solidFill>
                <a:srgbClr val="067082"/>
              </a:solidFill>
              <a:latin typeface="Myriad Pro" pitchFamily="34" charset="0"/>
            </a:endParaRPr>
          </a:p>
          <a:p>
            <a:endParaRPr lang="ru-RU" sz="1600" b="1" dirty="0">
              <a:solidFill>
                <a:srgbClr val="067082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019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leksande\Desktop\Работа\ФАС\26.07.2021 30.07.2021\Преза2\Страницы для 2 й\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477</Words>
  <Application>Microsoft Office PowerPoint</Application>
  <PresentationFormat>Экран (16:9)</PresentationFormat>
  <Paragraphs>52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Myriad Pro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Aleksandr Nosov</dc:creator>
  <cp:lastModifiedBy>Светлана Алексеевна Малахова</cp:lastModifiedBy>
  <cp:revision>59</cp:revision>
  <cp:lastPrinted>2022-03-14T11:00:00Z</cp:lastPrinted>
  <dcterms:created xsi:type="dcterms:W3CDTF">2021-09-13T08:59:09Z</dcterms:created>
  <dcterms:modified xsi:type="dcterms:W3CDTF">2022-03-15T10:29:16Z</dcterms:modified>
</cp:coreProperties>
</file>