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10"/>
  </p:notesMasterIdLst>
  <p:sldIdLst>
    <p:sldId id="304" r:id="rId2"/>
    <p:sldId id="257" r:id="rId3"/>
    <p:sldId id="305" r:id="rId4"/>
    <p:sldId id="306" r:id="rId5"/>
    <p:sldId id="307" r:id="rId6"/>
    <p:sldId id="310" r:id="rId7"/>
    <p:sldId id="311" r:id="rId8"/>
    <p:sldId id="280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-662" y="-1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just">
              <a:defRPr/>
            </a:pPr>
            <a:r>
              <a:rPr lang="ru-RU" b="0" dirty="0" smtClean="0"/>
              <a:t>Осведомлены </a:t>
            </a:r>
            <a:r>
              <a:rPr lang="ru-RU" b="0" dirty="0"/>
              <a:t>ли вы о тех мерах, которые УФАС предпринимает для защиты бизнеса?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1. Осведомлены ли вы о тех мерах, которые УФАС предпринимает для защиты бизнеса?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90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Нет</c:v>
                </c:pt>
                <c:pt idx="1">
                  <c:v>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63</c:v>
                </c:pt>
                <c:pt idx="1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4749032207067756"/>
          <c:y val="0.39207185554260282"/>
          <c:w val="0.13638062207378654"/>
          <c:h val="0.172616961996120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just">
              <a:defRPr/>
            </a:pPr>
            <a:r>
              <a:rPr lang="ru-RU" sz="2160" b="0" i="0" u="none" strike="noStrike" baseline="0" dirty="0" smtClean="0">
                <a:effectLst/>
              </a:rPr>
              <a:t>При антимонопольном органе существует Общественный совет, знаете ли вы об этом?</a:t>
            </a:r>
            <a:endParaRPr lang="ru-RU" b="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1. Осведомлены ли вы о тех мерах, которые УФАС предпринимает для защиты бизнеса?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90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Нет</c:v>
                </c:pt>
                <c:pt idx="1">
                  <c:v>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51.9</c:v>
                </c:pt>
                <c:pt idx="1">
                  <c:v>49.1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6105245499439"/>
          <c:y val="0.37965545768259212"/>
          <c:w val="0.14073896222359689"/>
          <c:h val="0.177161958812939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ru-RU" sz="2160" b="0" i="0" u="none" strike="noStrike" baseline="0" dirty="0" smtClean="0">
                <a:effectLst/>
              </a:rPr>
              <a:t>Есть ли у Вас потребность обратиться напрямую с вопросами</a:t>
            </a:r>
          </a:p>
          <a:p>
            <a:pPr algn="ctr">
              <a:defRPr/>
            </a:pPr>
            <a:r>
              <a:rPr lang="ru-RU" sz="2160" b="0" i="0" u="none" strike="noStrike" baseline="0" dirty="0" smtClean="0">
                <a:effectLst/>
              </a:rPr>
              <a:t>к антимонопольному органу?</a:t>
            </a:r>
            <a:endParaRPr lang="ru-RU" b="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1. Осведомлены ли вы о тех мерах, которые УФАС предпринимает для защиты бизнеса?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90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Нет</c:v>
                </c:pt>
                <c:pt idx="1">
                  <c:v>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66</c:v>
                </c:pt>
                <c:pt idx="1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022019929296688"/>
          <c:y val="0.44550294399011975"/>
          <c:w val="0.14102062792517847"/>
          <c:h val="0.172616961996120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just">
              <a:defRPr/>
            </a:pPr>
            <a:r>
              <a:rPr lang="ru-RU" sz="2160" b="0" i="0" u="none" strike="noStrike" baseline="0" dirty="0" smtClean="0">
                <a:effectLst/>
              </a:rPr>
              <a:t>Было бы Вам комфортней при возникновении вопросов в области антимонопольного регулирования обратиться для их разрешения к общественной организации, выполняющей посредническую миссию между бизнесом и УФАС?</a:t>
            </a:r>
            <a:endParaRPr lang="ru-RU" b="0" dirty="0"/>
          </a:p>
        </c:rich>
      </c:tx>
      <c:layout>
        <c:manualLayout>
          <c:xMode val="edge"/>
          <c:yMode val="edge"/>
          <c:x val="1.7237485886337979E-2"/>
          <c:y val="1.6198401077512539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1. Осведомлены ли вы о тех мерах, которые УФАС предпринимает для защиты бизнеса?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90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77</c:v>
                </c:pt>
                <c:pt idx="1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280131491063285"/>
          <c:y val="0.38629032310460049"/>
          <c:w val="8.7568318666049097E-2"/>
          <c:h val="0.152676685544917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just">
              <a:defRPr/>
            </a:pPr>
            <a:r>
              <a:rPr lang="ru-RU" sz="2160" b="0" i="0" u="none" strike="noStrike" baseline="0" dirty="0" smtClean="0">
                <a:effectLst/>
              </a:rPr>
              <a:t>Какой канал связи, с посредником между вами и государственным органом вы бы использовали, при его наличии?</a:t>
            </a:r>
            <a:endParaRPr lang="ru-RU" b="0" dirty="0"/>
          </a:p>
        </c:rich>
      </c:tx>
      <c:layout>
        <c:manualLayout>
          <c:xMode val="edge"/>
          <c:yMode val="edge"/>
          <c:x val="9.7783903548591955E-3"/>
          <c:y val="1.889813459043129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1. Осведомлены ли вы о тех мерах, которые УФАС предпринимает для защиты бизнеса?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90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Личная встреча</c:v>
                </c:pt>
                <c:pt idx="1">
                  <c:v>Он-лайн "окно"</c:v>
                </c:pt>
                <c:pt idx="2">
                  <c:v>Электронная почта</c:v>
                </c:pt>
                <c:pt idx="3">
                  <c:v>Письменный запрос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21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193896528114685"/>
          <c:y val="0.62293799881296752"/>
          <c:w val="0.30269536840658856"/>
          <c:h val="0.299726540378659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just">
              <a:defRPr/>
            </a:pPr>
            <a:r>
              <a:rPr lang="ru-RU" sz="1800" b="0" i="0" u="none" strike="noStrike" baseline="0" dirty="0" smtClean="0">
                <a:effectLst/>
              </a:rPr>
              <a:t>Представители какой профессии / сферы деятельности с наибольшей эффективностью смогли бы представлять интересы бизнеса в органе по общественному контролю за деятельностью государственного органа</a:t>
            </a:r>
            <a:endParaRPr lang="ru-RU" sz="1800" dirty="0"/>
          </a:p>
        </c:rich>
      </c:tx>
      <c:layout>
        <c:manualLayout>
          <c:xMode val="edge"/>
          <c:yMode val="edge"/>
          <c:x val="6.325997868403278E-3"/>
          <c:y val="2.159786810335005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1. Осведомлены ли вы о тех мерах, которые УФАС предпринимает для защиты бизнеса?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 w="38100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Lbls>
            <c:dLbl>
              <c:idx val="8"/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Лист1!$A$2:$A$10</c:f>
              <c:strCache>
                <c:ptCount val="7"/>
                <c:pt idx="0">
                  <c:v>Юристы</c:v>
                </c:pt>
                <c:pt idx="1">
                  <c:v>Экономисты</c:v>
                </c:pt>
                <c:pt idx="2">
                  <c:v>Действующие чиновники</c:v>
                </c:pt>
                <c:pt idx="3">
                  <c:v>Бывшие чиновники</c:v>
                </c:pt>
                <c:pt idx="4">
                  <c:v>Представители правоохранительных органов</c:v>
                </c:pt>
                <c:pt idx="5">
                  <c:v>Представители бизнеса (наёмные работники)</c:v>
                </c:pt>
                <c:pt idx="6">
                  <c:v>Представители бизнеса (собственники)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53</c:v>
                </c:pt>
                <c:pt idx="1">
                  <c:v>27</c:v>
                </c:pt>
                <c:pt idx="2">
                  <c:v>8.8000000000000007</c:v>
                </c:pt>
                <c:pt idx="3">
                  <c:v>10</c:v>
                </c:pt>
                <c:pt idx="4">
                  <c:v>15</c:v>
                </c:pt>
                <c:pt idx="5">
                  <c:v>50</c:v>
                </c:pt>
                <c:pt idx="6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282112"/>
        <c:axId val="120280192"/>
      </c:barChart>
      <c:valAx>
        <c:axId val="12028019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 smtClean="0"/>
                  <a:t>% </a:t>
                </a:r>
                <a:r>
                  <a:rPr lang="ru-RU" b="0" dirty="0" smtClean="0"/>
                  <a:t>проголосовавших</a:t>
                </a:r>
                <a:endParaRPr lang="ru-RU" b="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20282112"/>
        <c:crosses val="autoZero"/>
        <c:crossBetween val="between"/>
      </c:valAx>
      <c:catAx>
        <c:axId val="120282112"/>
        <c:scaling>
          <c:orientation val="minMax"/>
        </c:scaling>
        <c:delete val="0"/>
        <c:axPos val="l"/>
        <c:majorTickMark val="none"/>
        <c:minorTickMark val="none"/>
        <c:tickLblPos val="nextTo"/>
        <c:crossAx val="120280192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7EC66-F667-4E55-BB21-449774A506A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754F4-6727-4D3C-A237-4A03B12740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704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EAE1-232F-4991-8BE4-5A8E79424B3E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DC78-CDAC-4CDF-BC82-F5A98E38B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313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EAE1-232F-4991-8BE4-5A8E79424B3E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DC78-CDAC-4CDF-BC82-F5A98E38B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42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9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9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EAE1-232F-4991-8BE4-5A8E79424B3E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DC78-CDAC-4CDF-BC82-F5A98E38B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022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Автор и дат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</p:spPr>
        <p:txBody>
          <a:bodyPr lIns="22860" tIns="22860" rIns="22860" bIns="22860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Автор и дата</a:t>
            </a:r>
          </a:p>
        </p:txBody>
      </p:sp>
      <p:sp>
        <p:nvSpPr>
          <p:cNvPr id="12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6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Заголовок презентации</a:t>
            </a:r>
          </a:p>
        </p:txBody>
      </p:sp>
      <p:sp>
        <p:nvSpPr>
          <p:cNvPr id="13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80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80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80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80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800" b="1"/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07191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EAE1-232F-4991-8BE4-5A8E79424B3E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DC78-CDAC-4CDF-BC82-F5A98E38B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69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EAE1-232F-4991-8BE4-5A8E79424B3E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DC78-CDAC-4CDF-BC82-F5A98E38B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42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EAE1-232F-4991-8BE4-5A8E79424B3E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DC78-CDAC-4CDF-BC82-F5A98E38B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25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EAE1-232F-4991-8BE4-5A8E79424B3E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DC78-CDAC-4CDF-BC82-F5A98E38B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6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EAE1-232F-4991-8BE4-5A8E79424B3E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DC78-CDAC-4CDF-BC82-F5A98E38B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82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EAE1-232F-4991-8BE4-5A8E79424B3E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DC78-CDAC-4CDF-BC82-F5A98E38B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2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6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EAE1-232F-4991-8BE4-5A8E79424B3E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DC78-CDAC-4CDF-BC82-F5A98E38B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92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EAE1-232F-4991-8BE4-5A8E79424B3E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DC78-CDAC-4CDF-BC82-F5A98E38B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48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FEAE1-232F-4991-8BE4-5A8E79424B3E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6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0DC78-CDAC-4CDF-BC82-F5A98E38B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16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  <p:sldLayoutId id="214748416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sag\Desktop\unternehmen-job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8" t="152" r="10856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" name="Комплаенс…"/>
          <p:cNvSpPr txBox="1"/>
          <p:nvPr/>
        </p:nvSpPr>
        <p:spPr>
          <a:xfrm>
            <a:off x="392352" y="707055"/>
            <a:ext cx="6726404" cy="1547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lnSpc>
                <a:spcPct val="90000"/>
              </a:lnSpc>
              <a:defRPr sz="980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ru-RU" sz="2700" dirty="0"/>
              <a:t>Общественный совет </a:t>
            </a:r>
            <a:endParaRPr lang="ru-RU" sz="2700" dirty="0" smtClean="0"/>
          </a:p>
          <a:p>
            <a:pPr>
              <a:lnSpc>
                <a:spcPct val="90000"/>
              </a:lnSpc>
              <a:defRPr sz="980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endParaRPr lang="ru-RU" sz="2700" dirty="0" smtClean="0"/>
          </a:p>
          <a:p>
            <a:pPr>
              <a:lnSpc>
                <a:spcPct val="90000"/>
              </a:lnSpc>
              <a:defRPr sz="980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ru-RU" sz="2700" dirty="0" smtClean="0"/>
              <a:t>Посредник в </a:t>
            </a:r>
            <a:r>
              <a:rPr lang="ru-RU" sz="2700" dirty="0"/>
              <a:t>диалоге </a:t>
            </a:r>
            <a:r>
              <a:rPr lang="ru-RU" sz="2700" dirty="0" smtClean="0"/>
              <a:t>между бизнесом</a:t>
            </a:r>
            <a:r>
              <a:rPr lang="ru-RU" sz="2700" dirty="0"/>
              <a:t>, обществом </a:t>
            </a:r>
            <a:r>
              <a:rPr lang="ru-RU" sz="2700" dirty="0" smtClean="0"/>
              <a:t>и </a:t>
            </a:r>
            <a:r>
              <a:rPr lang="ru-RU" sz="2700" dirty="0"/>
              <a:t>антимонопольным органом</a:t>
            </a:r>
          </a:p>
        </p:txBody>
      </p:sp>
      <p:pic>
        <p:nvPicPr>
          <p:cNvPr id="1026" name="Picture 2" descr="C:\Users\Gambi\OneDrive\Рабочий стол\продвижение бюро\антимонопольное направление\для конференции общественных советов\Expectations-210301-150450.pd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52" y="3853066"/>
            <a:ext cx="1512168" cy="1606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21790" y="4062621"/>
            <a:ext cx="2160240" cy="261610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</a:rPr>
              <a:t>Общественный совет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105025" y="4393126"/>
            <a:ext cx="1724025" cy="0"/>
          </a:xfrm>
          <a:prstGeom prst="line">
            <a:avLst/>
          </a:prstGeom>
          <a:ln w="22225">
            <a:solidFill>
              <a:srgbClr val="007C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21790" y="4417878"/>
            <a:ext cx="2160240" cy="477054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</a:rPr>
              <a:t>при УФАС России по Челябинской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7287919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835026" y="596554"/>
            <a:ext cx="10499305" cy="75424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58775" algn="just"/>
            <a:r>
              <a:rPr lang="ru-RU" sz="2400" dirty="0" smtClean="0"/>
              <a:t>Осведомлённость о мерах защиты (по данным проведенного опроса) </a:t>
            </a:r>
            <a:endParaRPr lang="ru-RU" sz="1800" dirty="0">
              <a:latin typeface="+mj-lt"/>
            </a:endParaRPr>
          </a:p>
        </p:txBody>
      </p:sp>
      <p:pic>
        <p:nvPicPr>
          <p:cNvPr id="21" name="Picture 2" descr="C:\Users\Gambi\OneDrive\Рабочий стол\продвижение бюро\антимонопольное направление\для конференции общественных советов\Expectations-210301-150450.pd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96" y="5934075"/>
            <a:ext cx="683124" cy="72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642880456"/>
              </p:ext>
            </p:extLst>
          </p:nvPr>
        </p:nvGraphicFramePr>
        <p:xfrm>
          <a:off x="831851" y="1716642"/>
          <a:ext cx="4921249" cy="4084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879111786"/>
              </p:ext>
            </p:extLst>
          </p:nvPr>
        </p:nvGraphicFramePr>
        <p:xfrm>
          <a:off x="6251575" y="1773793"/>
          <a:ext cx="4768850" cy="3979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2340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835026" y="596554"/>
            <a:ext cx="10499305" cy="75424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58775" algn="just"/>
            <a:r>
              <a:rPr lang="ru-RU" sz="2400" dirty="0" smtClean="0"/>
              <a:t>Потребность во взаимодействии и в «посреднике»</a:t>
            </a:r>
            <a:endParaRPr lang="ru-RU" sz="1800" dirty="0">
              <a:latin typeface="+mj-lt"/>
            </a:endParaRPr>
          </a:p>
        </p:txBody>
      </p:sp>
      <p:pic>
        <p:nvPicPr>
          <p:cNvPr id="21" name="Picture 2" descr="C:\Users\Gambi\OneDrive\Рабочий стол\продвижение бюро\антимонопольное направление\для конференции общественных советов\Expectations-210301-150450.pd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96" y="5934075"/>
            <a:ext cx="683124" cy="72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1073321872"/>
              </p:ext>
            </p:extLst>
          </p:nvPr>
        </p:nvGraphicFramePr>
        <p:xfrm>
          <a:off x="831850" y="1716642"/>
          <a:ext cx="4759325" cy="4084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81675" y="1809751"/>
            <a:ext cx="5562600" cy="26289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ru-RU" dirty="0" smtClean="0"/>
              <a:t>Важно отметить, что более 57 % респондентов не являлись: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участником </a:t>
            </a:r>
            <a:r>
              <a:rPr lang="ru-RU" dirty="0" smtClean="0"/>
              <a:t>антимонопольного дела</a:t>
            </a: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проверяемым лицом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инициатором проверки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algn="just"/>
            <a:r>
              <a:rPr lang="ru-RU" dirty="0" smtClean="0"/>
              <a:t>Указанные лица не взаимодействовали с антимонопольным органом в какой-либо форме.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42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835026" y="596554"/>
            <a:ext cx="10499305" cy="75424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58775" algn="just"/>
            <a:r>
              <a:rPr lang="ru-RU" sz="2400" dirty="0" smtClean="0"/>
              <a:t>Потребность во взаимодействии и в «посреднике»</a:t>
            </a:r>
            <a:endParaRPr lang="ru-RU" sz="1800" dirty="0">
              <a:latin typeface="+mj-lt"/>
            </a:endParaRPr>
          </a:p>
        </p:txBody>
      </p:sp>
      <p:pic>
        <p:nvPicPr>
          <p:cNvPr id="21" name="Picture 2" descr="C:\Users\Gambi\OneDrive\Рабочий стол\продвижение бюро\антимонопольное направление\для конференции общественных советов\Expectations-210301-150450.pd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96" y="5934075"/>
            <a:ext cx="683124" cy="72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1438776586"/>
              </p:ext>
            </p:extLst>
          </p:nvPr>
        </p:nvGraphicFramePr>
        <p:xfrm>
          <a:off x="889001" y="1592817"/>
          <a:ext cx="10474324" cy="461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455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835026" y="596554"/>
            <a:ext cx="10499305" cy="75424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58775" algn="just"/>
            <a:r>
              <a:rPr lang="ru-RU" sz="2400" dirty="0" smtClean="0"/>
              <a:t>Какой реакции ждут от Общественного совета, в случае обращения? </a:t>
            </a:r>
            <a:endParaRPr lang="ru-RU" sz="1800" dirty="0">
              <a:latin typeface="+mj-lt"/>
            </a:endParaRPr>
          </a:p>
        </p:txBody>
      </p:sp>
      <p:pic>
        <p:nvPicPr>
          <p:cNvPr id="21" name="Picture 2" descr="C:\Users\Gambi\OneDrive\Рабочий стол\продвижение бюро\антимонопольное направление\для конференции общественных советов\Expectations-210301-150450.pd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96" y="5934075"/>
            <a:ext cx="683124" cy="72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5024" y="1724025"/>
            <a:ext cx="10480675" cy="38563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dirty="0" smtClean="0"/>
              <a:t>Опрошенным лицам был задан вопрос о реакции, которую они ждут от действий общественного совета: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Две самых ожидаемых реакции (</a:t>
            </a:r>
            <a:r>
              <a:rPr lang="ru-RU" b="1" dirty="0" smtClean="0"/>
              <a:t>36 % опрошенных по каждому из вариантов</a:t>
            </a:r>
            <a:r>
              <a:rPr lang="ru-RU" dirty="0" smtClean="0"/>
              <a:t>): </a:t>
            </a:r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/>
              <a:t>передача </a:t>
            </a:r>
            <a:r>
              <a:rPr lang="ru-RU" dirty="0"/>
              <a:t>вопроса на обсуждение на заседание </a:t>
            </a:r>
            <a:r>
              <a:rPr lang="ru-RU" dirty="0" smtClean="0"/>
              <a:t>Общественного </a:t>
            </a:r>
            <a:r>
              <a:rPr lang="ru-RU" dirty="0"/>
              <a:t>Совета с последующим направлением непосредственно в УФАС, при наличии такой </a:t>
            </a:r>
            <a:r>
              <a:rPr lang="ru-RU" dirty="0" smtClean="0"/>
              <a:t>необходимости</a:t>
            </a:r>
            <a:r>
              <a:rPr lang="en-US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/>
              <a:t>подготовка </a:t>
            </a:r>
            <a:r>
              <a:rPr lang="ru-RU" dirty="0"/>
              <a:t>Общественным Советом заключения с анализом ситуации и передача его в УФАС вместе с вопросом / заявлением обратившегося </a:t>
            </a:r>
            <a:r>
              <a:rPr lang="ru-RU" dirty="0" smtClean="0"/>
              <a:t>лица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ru-RU" dirty="0" smtClean="0"/>
              <a:t>Вариант</a:t>
            </a: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/>
              <a:t>заслушивание вопроса на заседании Общественного Совета непосредственно от лица Заявителя и обсуждение дальнейших действий в его </a:t>
            </a:r>
            <a:r>
              <a:rPr lang="ru-RU" dirty="0" smtClean="0"/>
              <a:t>присутствии </a:t>
            </a:r>
          </a:p>
          <a:p>
            <a:pPr algn="just"/>
            <a:r>
              <a:rPr lang="ru-RU" dirty="0" smtClean="0"/>
              <a:t>принимают </a:t>
            </a:r>
            <a:r>
              <a:rPr lang="ru-RU" b="1" dirty="0" smtClean="0"/>
              <a:t>28 % опрошенных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Варианты прямого ответа заявителю, без передачи в УФАС или передача обращения напрямую в УФАС без какого-либо мнения со стороны общественного совета – не интересуют опрошенных.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01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835026" y="596554"/>
            <a:ext cx="10499305" cy="75424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58775" algn="just"/>
            <a:r>
              <a:rPr lang="ru-RU" sz="2400" dirty="0" smtClean="0"/>
              <a:t>Канал связи и коммуникации</a:t>
            </a:r>
            <a:endParaRPr lang="ru-RU" sz="1800" dirty="0">
              <a:latin typeface="+mj-lt"/>
            </a:endParaRPr>
          </a:p>
        </p:txBody>
      </p:sp>
      <p:pic>
        <p:nvPicPr>
          <p:cNvPr id="21" name="Picture 2" descr="C:\Users\Gambi\OneDrive\Рабочий стол\продвижение бюро\антимонопольное направление\для конференции общественных советов\Expectations-210301-150450.pd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96" y="5934075"/>
            <a:ext cx="683124" cy="72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3669627621"/>
              </p:ext>
            </p:extLst>
          </p:nvPr>
        </p:nvGraphicFramePr>
        <p:xfrm>
          <a:off x="869951" y="1592817"/>
          <a:ext cx="7597774" cy="470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77175" y="2483185"/>
            <a:ext cx="3438524" cy="18792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ru-RU" sz="1600" b="1" dirty="0" smtClean="0"/>
              <a:t>Способы коммуникации в виде: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звонка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переписки с использованием социальных сетей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 smtClean="0"/>
              <a:t>Не допускает практически никто из опрошенных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25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835026" y="596554"/>
            <a:ext cx="10499305" cy="75424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58775" algn="just"/>
            <a:r>
              <a:rPr lang="ru-RU" sz="2400" dirty="0" smtClean="0"/>
              <a:t>Канал связи и коммуникации</a:t>
            </a:r>
            <a:endParaRPr lang="ru-RU" sz="1800" dirty="0">
              <a:latin typeface="+mj-lt"/>
            </a:endParaRPr>
          </a:p>
        </p:txBody>
      </p:sp>
      <p:pic>
        <p:nvPicPr>
          <p:cNvPr id="21" name="Picture 2" descr="C:\Users\Gambi\OneDrive\Рабочий стол\продвижение бюро\антимонопольное направление\для конференции общественных советов\Expectations-210301-150450.pd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96" y="5934075"/>
            <a:ext cx="683124" cy="72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1352629473"/>
              </p:ext>
            </p:extLst>
          </p:nvPr>
        </p:nvGraphicFramePr>
        <p:xfrm>
          <a:off x="869951" y="1592817"/>
          <a:ext cx="10379074" cy="470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562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2"/>
          <p:cNvSpPr txBox="1">
            <a:spLocks/>
          </p:cNvSpPr>
          <p:nvPr/>
        </p:nvSpPr>
        <p:spPr>
          <a:xfrm>
            <a:off x="854074" y="1157662"/>
            <a:ext cx="4619625" cy="2638425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sz="9600" b="1" u="sng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Виктор Глушаков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endParaRPr lang="ru-RU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адвокат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коммерческой практики адвокатского бюро «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KR&amp;P</a:t>
            </a:r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+ 7 (912) 476-34-90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gvv@k-r-p.ru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4" name="Picture 2" descr="C:\Users\Gambi\OneDrive\Рабочий стол\продвижение бюро\антимонопольное направление\для конференции общественных советов\Expectations-210301-150450.pd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96" y="5934075"/>
            <a:ext cx="683124" cy="72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5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8879</TotalTime>
  <Words>361</Words>
  <Application>Microsoft Office PowerPoint</Application>
  <PresentationFormat>Произвольный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Осведомлённость о мерах защиты (по данным проведенного опроса) </vt:lpstr>
      <vt:lpstr>Потребность во взаимодействии и в «посреднике»</vt:lpstr>
      <vt:lpstr>Потребность во взаимодействии и в «посреднике»</vt:lpstr>
      <vt:lpstr>Какой реакции ждут от Общественного совета, в случае обращения? </vt:lpstr>
      <vt:lpstr>Канал связи и коммуникации</vt:lpstr>
      <vt:lpstr>Канал связи и коммуникации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Картели:</dc:title>
  <dc:creator>Зеленцов Геннадий</dc:creator>
  <cp:lastModifiedBy>Глушаков Виктор</cp:lastModifiedBy>
  <cp:revision>135</cp:revision>
  <cp:lastPrinted>2021-11-09T10:01:24Z</cp:lastPrinted>
  <dcterms:created xsi:type="dcterms:W3CDTF">2021-02-08T04:37:50Z</dcterms:created>
  <dcterms:modified xsi:type="dcterms:W3CDTF">2021-12-07T08:29:55Z</dcterms:modified>
</cp:coreProperties>
</file>