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1.xml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797675" cy="987425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0"/>
      <c:rotY val="15"/>
      <c:depthPercent val="100"/>
      <c:rAngAx val="1"/>
    </c:view3D>
    <c:plotArea>
      <c:layout>
        <c:manualLayout>
          <c:layoutTarget val="inner"/>
          <c:xMode val="edge"/>
          <c:yMode val="edge"/>
          <c:x val="0.44484470302392121"/>
          <c:y val="2.3156936737782057E-2"/>
          <c:w val="0.44411599296427723"/>
          <c:h val="0.78173858065329549"/>
        </c:manualLayout>
      </c:layout>
      <c:bar3DChart>
        <c:barDir val="bar"/>
        <c:grouping val="clustered"/>
        <c:ser>
          <c:idx val="0"/>
          <c:order val="0"/>
          <c:tx>
            <c:strRef>
              <c:f>Лист3!$C$21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1.60335720273505E-2"/>
                  <c:y val="-2.3547092728663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118377113286771E-2"/>
                  <c:y val="-3.36387038980900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660779656254805E-2"/>
                  <c:y val="-2.0183222338854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915194914063834E-3"/>
                  <c:y val="-7.4005148575798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>
                    <a:solidFill>
                      <a:srgbClr val="002060"/>
                    </a:solidFill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Лист3!$B$22:$B$25</c:f>
              <c:strCache>
                <c:ptCount val="4"/>
                <c:pt idx="0">
                  <c:v>Никогда</c:v>
                </c:pt>
                <c:pt idx="1">
                  <c:v>Крайне редко</c:v>
                </c:pt>
                <c:pt idx="2">
                  <c:v>Время от времени</c:v>
                </c:pt>
                <c:pt idx="3">
                  <c:v>Регулярно</c:v>
                </c:pt>
              </c:strCache>
            </c:strRef>
          </c:cat>
          <c:val>
            <c:numRef>
              <c:f>Лист3!$C$22:$C$25</c:f>
              <c:numCache>
                <c:formatCode>0.00%</c:formatCode>
                <c:ptCount val="4"/>
                <c:pt idx="0">
                  <c:v>6.0000000000000012E-2</c:v>
                </c:pt>
                <c:pt idx="1">
                  <c:v>0.13</c:v>
                </c:pt>
                <c:pt idx="2">
                  <c:v>0.21000000000000002</c:v>
                </c:pt>
                <c:pt idx="3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4C-4E00-A0F4-6007DE9B8A17}"/>
            </c:ext>
          </c:extLst>
        </c:ser>
        <c:dLbls/>
        <c:gapWidth val="168"/>
        <c:gapDepth val="155"/>
        <c:shape val="cylinder"/>
        <c:axId val="90253568"/>
        <c:axId val="90320896"/>
        <c:axId val="0"/>
      </c:bar3DChart>
      <c:catAx>
        <c:axId val="90253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aseline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defRPr>
            </a:pPr>
            <a:endParaRPr lang="ru-RU"/>
          </a:p>
        </c:txPr>
        <c:crossAx val="90320896"/>
        <c:crosses val="autoZero"/>
        <c:auto val="1"/>
        <c:lblAlgn val="ctr"/>
        <c:lblOffset val="100"/>
      </c:catAx>
      <c:valAx>
        <c:axId val="90320896"/>
        <c:scaling>
          <c:orientation val="minMax"/>
        </c:scaling>
        <c:delete val="1"/>
        <c:axPos val="b"/>
        <c:numFmt formatCode="0.00%" sourceLinked="1"/>
        <c:tickLblPos val="none"/>
        <c:crossAx val="9025356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0.19244</cdr:x>
      <cdr:y>0.87774</cdr:y>
    </cdr:from>
    <cdr:to>
      <cdr:x>0.98118</cdr:x>
      <cdr:y>0.97938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08934DBD-49CB-4DC6-AB57-2CA8D99FDAC6}"/>
            </a:ext>
          </a:extLst>
        </cdr:cNvPr>
        <cdr:cNvSpPr/>
      </cdr:nvSpPr>
      <cdr:spPr>
        <a:xfrm xmlns:a="http://schemas.openxmlformats.org/drawingml/2006/main">
          <a:off x="1619908" y="3313847"/>
          <a:ext cx="6639308" cy="38373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100" i="1" dirty="0">
              <a:solidFill>
                <a:srgbClr val="002060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</a:rPr>
            <a:t>*по данным совместного исследования ВЦИОМ и Центра социального проектирования </a:t>
          </a:r>
          <a:r>
            <a:rPr lang="ru-RU" sz="1100" i="1" dirty="0" smtClean="0">
              <a:solidFill>
                <a:srgbClr val="002060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</a:rPr>
            <a:t>«Платформа»</a:t>
          </a:r>
          <a:endParaRPr lang="ru-RU" i="1" dirty="0">
            <a:solidFill>
              <a:srgbClr val="002060"/>
            </a:solidFill>
            <a:latin typeface="Franklin Gothic Demi" panose="020B0703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FC00-9C36-4DED-91B2-F756700520C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CE5D-485A-4A19-A089-3956BA0C0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6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CE5D-485A-4A19-A089-3956BA0C049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27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CE5D-485A-4A19-A089-3956BA0C04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27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CCE5D-485A-4A19-A089-3956BA0C04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27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0294" y="1282453"/>
            <a:ext cx="8424936" cy="20093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ЗАСЕДАНИЕ ОБЩЕСТВЕННОГО СОВЕТА ПРИ ФАС РОССИИ 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ru-RU" sz="3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«О ДОМИНИРОВАНИИ ТОРГОВЫХ СЕТЕЙ» 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1970" y="3259172"/>
            <a:ext cx="7993260" cy="96876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45705" rtlCol="0" anchor="ctr"/>
          <a:lstStyle/>
          <a:p>
            <a:pPr algn="r"/>
            <a:r>
              <a:rPr lang="ru-RU" sz="2000" i="1" dirty="0">
                <a:latin typeface="Franklin Gothic Demi Cond" panose="020B07060304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ДЫБОВА ЕЛЕНА НИКОЛАЕВНА,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вице-президент ТПП РФ</a:t>
            </a:r>
            <a:endParaRPr lang="ru-RU" sz="2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4" descr="C:\Users\usr-mbk00091\Pictures\logo ТПП Р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3478"/>
            <a:ext cx="3864312" cy="7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351667" y="4394014"/>
            <a:ext cx="4190937" cy="743853"/>
            <a:chOff x="2228065" y="6099201"/>
            <a:chExt cx="4351440" cy="991802"/>
          </a:xfrm>
        </p:grpSpPr>
        <p:pic>
          <p:nvPicPr>
            <p:cNvPr id="9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439"/>
            <a:stretch/>
          </p:blipFill>
          <p:spPr bwMode="auto">
            <a:xfrm>
              <a:off x="2228065" y="6200716"/>
              <a:ext cx="854005" cy="713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2655068" y="6099201"/>
              <a:ext cx="3924437" cy="991802"/>
              <a:chOff x="2655068" y="6099201"/>
              <a:chExt cx="3924437" cy="99180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55068" y="6099201"/>
                <a:ext cx="392443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2">
                        <a:lumMod val="75000"/>
                      </a:schemeClr>
                    </a:solidFill>
                    <a:latin typeface="Franklin Gothic Demi Cond" panose="020B0706030402020204" pitchFamily="34" charset="0"/>
                  </a:rPr>
                  <a:t>Торгово-промышленная палата РФ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62414" y="6557524"/>
                <a:ext cx="2616801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tx2">
                        <a:lumMod val="75000"/>
                      </a:schemeClr>
                    </a:solidFill>
                    <a:latin typeface="Franklin Gothic Demi Cond" panose="020B0706030402020204" pitchFamily="34" charset="0"/>
                  </a:rPr>
                  <a:t>18 ноября </a:t>
                </a:r>
                <a:r>
                  <a:rPr lang="ru-RU" sz="2000" dirty="0">
                    <a:solidFill>
                      <a:schemeClr val="tx2">
                        <a:lumMod val="75000"/>
                      </a:schemeClr>
                    </a:solidFill>
                    <a:latin typeface="Franklin Gothic Demi Cond" panose="020B0706030402020204" pitchFamily="34" charset="0"/>
                  </a:rPr>
                  <a:t>2021 года</a:t>
                </a:r>
              </a:p>
            </p:txBody>
          </p:sp>
        </p:grpSp>
      </p:grpSp>
      <p:sp>
        <p:nvSpPr>
          <p:cNvPr id="2" name="AutoShape 2" descr="Эмблема выста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Эмблема выстав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7569"/>
            <a:ext cx="9143999" cy="879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ranklin Gothic Demi Cond" panose="020B0706030402020204" pitchFamily="34" charset="0"/>
              </a:rPr>
              <a:t>НА ТОП-10  КРУПНЕЙШИХ  СЕТЕЙ  ПРИХОДИТСЯ 37% РЫНКА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5407561-DB69-49AE-94DA-218301134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3174541"/>
              </p:ext>
            </p:extLst>
          </p:nvPr>
        </p:nvGraphicFramePr>
        <p:xfrm>
          <a:off x="2915816" y="1088885"/>
          <a:ext cx="6048672" cy="4048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68752627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53332892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174194300"/>
                    </a:ext>
                  </a:extLst>
                </a:gridCol>
              </a:tblGrid>
              <a:tr h="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Franklin Gothic Demi Cond" pitchFamily="34" charset="0"/>
                        </a:rPr>
                        <a:t>Название сети</a:t>
                      </a:r>
                      <a:endParaRPr lang="ru-RU" sz="1400" b="0" dirty="0"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Franklin Gothic Demi Cond" pitchFamily="34" charset="0"/>
                        </a:rPr>
                        <a:t>Выручка, за 2020 год</a:t>
                      </a:r>
                      <a:r>
                        <a:rPr lang="ru-RU" sz="1400" b="0" baseline="0" dirty="0" smtClean="0">
                          <a:effectLst/>
                          <a:latin typeface="Franklin Gothic Demi Cond" pitchFamily="34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Franklin Gothic Demi Cond" pitchFamily="34" charset="0"/>
                        </a:rPr>
                        <a:t>млрд. руб.</a:t>
                      </a:r>
                      <a:endParaRPr lang="ru-RU" sz="1400" b="0" dirty="0"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effectLst/>
                          <a:latin typeface="Franklin Gothic Demi Cond" pitchFamily="34" charset="0"/>
                        </a:rPr>
                        <a:t>Рост выручки, %</a:t>
                      </a:r>
                      <a:endParaRPr lang="ru-RU" sz="1400" b="0" dirty="0"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extLst>
                  <a:ext uri="{0D108BD9-81ED-4DB2-BD59-A6C34878D82A}">
                    <a16:rowId xmlns:a16="http://schemas.microsoft.com/office/drawing/2014/main" xmlns="" val="77992377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Х5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Retail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Group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1973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6643416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Магнит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1510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0193806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Дикси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Красное&amp;Белое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, Бристоль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3795344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Лента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3445801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Ашан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1850838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Метро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6427843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Светофор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8052813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Окей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5678707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Монетка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1944008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 err="1">
                          <a:solidFill>
                            <a:schemeClr val="lt1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Вкусвилл</a:t>
                      </a:r>
                      <a:endParaRPr lang="ru-RU" sz="1600" b="0" kern="1200" dirty="0">
                        <a:solidFill>
                          <a:schemeClr val="lt1"/>
                        </a:solidFill>
                        <a:effectLst/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  <a:ea typeface="+mn-ea"/>
                          <a:cs typeface="+mn-cs"/>
                        </a:rPr>
                        <a:t>+38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696058"/>
                  </a:ext>
                </a:extLst>
              </a:tr>
              <a:tr h="261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  <a:latin typeface="Franklin Gothic Demi Cond" pitchFamily="34" charset="0"/>
                        </a:rPr>
                        <a:t>Всего</a:t>
                      </a:r>
                      <a:endParaRPr lang="ru-RU" sz="1600" b="0" dirty="0"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ranklin Gothic Demi Cond" pitchFamily="34" charset="0"/>
                        </a:rPr>
                        <a:t>5929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Franklin Gothic Demi Cond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58" marR="82758" marT="49655" marB="49655" anchor="b"/>
                </a:tc>
                <a:extLst>
                  <a:ext uri="{0D108BD9-81ED-4DB2-BD59-A6C34878D82A}">
                    <a16:rowId xmlns:a16="http://schemas.microsoft.com/office/drawing/2014/main" xmlns="" val="1917466458"/>
                  </a:ext>
                </a:extLst>
              </a:tr>
            </a:tbl>
          </a:graphicData>
        </a:graphic>
      </p:graphicFrame>
      <p:sp>
        <p:nvSpPr>
          <p:cNvPr id="8" name="AutoShape 5">
            <a:extLst>
              <a:ext uri="{FF2B5EF4-FFF2-40B4-BE49-F238E27FC236}">
                <a16:creationId xmlns:a16="http://schemas.microsoft.com/office/drawing/2014/main" xmlns="" id="{09AA3E26-7A3F-4D1C-BFAE-C835B466E4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475B5F-33A6-4027-A05F-786A555EDE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82" y="987574"/>
            <a:ext cx="2628473" cy="17271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AB449C-DBBF-4E31-9F8C-5F9551B577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99" y="2760810"/>
            <a:ext cx="2648256" cy="21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7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3695688"/>
              </p:ext>
            </p:extLst>
          </p:nvPr>
        </p:nvGraphicFramePr>
        <p:xfrm>
          <a:off x="899592" y="1258639"/>
          <a:ext cx="8417614" cy="37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87574"/>
          </a:xfrm>
          <a:prstGeom prst="rect">
            <a:avLst/>
          </a:prstGeom>
          <a:solidFill>
            <a:srgbClr val="00315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ЧАСТОТА СОВЕРШЕНИЯ ПОКУПОК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  <a:cs typeface="Arial" pitchFamily="34" charset="0"/>
              </a:rPr>
              <a:t>В ФЕДЕРАЛЬНЫХ ТОРГОВЫХ СЕТЯХ*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E:\Оформление\Emblema pro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9"/>
          <a:stretch/>
        </p:blipFill>
        <p:spPr bwMode="auto">
          <a:xfrm>
            <a:off x="-64478" y="4464419"/>
            <a:ext cx="780789" cy="5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AE6DF2-160D-4823-863C-481DAE815E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67" y="1131590"/>
            <a:ext cx="2106929" cy="1277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C596DF-87A3-4874-AFBA-9BB4B12654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686" y="2643758"/>
            <a:ext cx="2155410" cy="14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95" y="-1529"/>
            <a:ext cx="9143999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Проблемы, 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требующие решения: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139702"/>
            <a:ext cx="6676925" cy="67710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9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Отсутствие механизма устранения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выявленного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превышения </a:t>
            </a:r>
            <a:r>
              <a:rPr lang="ru-RU" altLang="ru-RU" sz="19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максимально разрешенной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доли рынка</a:t>
            </a:r>
            <a:endParaRPr lang="ru-RU" altLang="ru-RU" sz="19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987574"/>
            <a:ext cx="6676925" cy="96949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9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Несовершенный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</a:t>
            </a:r>
            <a:r>
              <a:rPr lang="ru-RU" altLang="ru-RU" sz="19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механизм измерения доли </a:t>
            </a:r>
            <a:r>
              <a:rPr lang="ru-RU" altLang="ru-RU" sz="19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рынка,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скрывающий </a:t>
            </a:r>
            <a:r>
              <a:rPr lang="ru-RU" altLang="ru-RU" sz="19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истинные масштабы монополизации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рынка</a:t>
            </a:r>
            <a:endParaRPr lang="ru-RU" altLang="ru-RU" sz="19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003798"/>
            <a:ext cx="6755969" cy="126188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9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Формирование новых механизмов регулирования  (качественных и количественных),  </a:t>
            </a:r>
            <a:r>
              <a:rPr lang="ru-RU" altLang="ru-RU" sz="19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направленных на поддержку государством малых и средних компаний в сфере торговли и производства</a:t>
            </a:r>
            <a:endParaRPr lang="ru-RU" altLang="ru-RU" sz="1900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398031" y="4521977"/>
            <a:ext cx="6434680" cy="474806"/>
            <a:chOff x="982144" y="4584421"/>
            <a:chExt cx="6434680" cy="474806"/>
          </a:xfrm>
        </p:grpSpPr>
        <p:sp>
          <p:nvSpPr>
            <p:cNvPr id="13" name="TextBox 12"/>
            <p:cNvSpPr txBox="1"/>
            <p:nvPr/>
          </p:nvSpPr>
          <p:spPr>
            <a:xfrm>
              <a:off x="1619672" y="4637158"/>
              <a:ext cx="579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Торгово-промышленная палата Российской Федерации</a:t>
              </a:r>
            </a:p>
          </p:txBody>
        </p:sp>
        <p:pic>
          <p:nvPicPr>
            <p:cNvPr id="15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439"/>
            <a:stretch/>
          </p:blipFill>
          <p:spPr bwMode="auto">
            <a:xfrm>
              <a:off x="982144" y="4584421"/>
              <a:ext cx="644235" cy="47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7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0"/>
            <a:ext cx="9143999" cy="8435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ЗАРУБЕЖНЫЙ ОПЫТ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ПОДДЕРЖКИ МАЛОЙ ТОРГОВЛИ И МЕСТНЫХ ПРОИЗВОДИТЕЛЕЙ: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79008"/>
            <a:ext cx="6929978" cy="107721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лицензии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на открытие (средних свыше 300 кв. м.)  и крупных (свыше 1200 кв. м.) соответственно у муниципальных (региональных) органов исполнительной власти (Франция, Германия, Италия);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962671"/>
            <a:ext cx="6929977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ограничения работы сетевых магазинов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 выходные дни (</a:t>
            </a: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в пользу мелкой розницы и малых форматов  торговли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– Польша, Великобритания, Норвегия, Индия и др.);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500303"/>
            <a:ext cx="6929978" cy="107721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запрет реализации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основных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продукты питания (например, молоко и масло) </a:t>
            </a: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ниже </a:t>
            </a:r>
            <a:r>
              <a:rPr lang="ru-RU" alt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закупочной цены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(Бельгии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, Люксембурге,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Франции)</a:t>
            </a: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; </a:t>
            </a:r>
            <a:r>
              <a:rPr lang="ru-RU" alt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ниже закупочной цены, плюс фиксированный процент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(6 или 10% -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Испания, Италия); </a:t>
            </a:r>
            <a:r>
              <a:rPr lang="ru-RU" alt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ниже закупочной цены плюс совокупные издержки бизнеса </a:t>
            </a:r>
            <a:r>
              <a:rPr lang="ru-RU" altLang="ru-RU" sz="16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(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Ирландия, Португалия).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25558" y="4801636"/>
            <a:ext cx="6242213" cy="328013"/>
            <a:chOff x="1174611" y="4637158"/>
            <a:chExt cx="6242213" cy="328013"/>
          </a:xfrm>
        </p:grpSpPr>
        <p:sp>
          <p:nvSpPr>
            <p:cNvPr id="13" name="TextBox 12"/>
            <p:cNvSpPr txBox="1"/>
            <p:nvPr/>
          </p:nvSpPr>
          <p:spPr>
            <a:xfrm>
              <a:off x="1619672" y="4637158"/>
              <a:ext cx="5797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Торгово-промышленная палата Российской Федерации</a:t>
              </a:r>
            </a:p>
          </p:txBody>
        </p:sp>
        <p:pic>
          <p:nvPicPr>
            <p:cNvPr id="15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439"/>
            <a:stretch/>
          </p:blipFill>
          <p:spPr bwMode="auto">
            <a:xfrm>
              <a:off x="1174611" y="4637158"/>
              <a:ext cx="445061" cy="32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2671"/>
            <a:ext cx="205172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810521"/>
            <a:ext cx="205171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23728" y="1914967"/>
            <a:ext cx="6929977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</a:t>
            </a: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овышенная ставка налога на имущество и налога на землю 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для каждого вновь открываемого магазина федеральной торговой сети </a:t>
            </a:r>
            <a:r>
              <a:rPr lang="ru-RU" altLang="ru-RU" sz="16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(4-7%)</a:t>
            </a:r>
            <a:r>
              <a:rPr lang="ru-RU" altLang="ru-RU" sz="16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 (США);</a:t>
            </a:r>
            <a:endParaRPr lang="ru-RU" altLang="ru-RU" sz="16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0"/>
            <a:ext cx="9143999" cy="8435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ПРЕДЛОЖЕНИЯ БИЗНЕСА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ПО РЕГУЛИРОВАНИЮ ДЕЯТЕЛЬНОСТИ ТОРГОВЫХ СЕТЕЙ: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044429"/>
            <a:ext cx="6929978" cy="61555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ввести </a:t>
            </a:r>
            <a:r>
              <a:rPr lang="ru-RU" alt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оборотные штрафы </a:t>
            </a:r>
            <a:r>
              <a:rPr lang="ru-RU" alt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за нарушение законодательства </a:t>
            </a:r>
            <a:r>
              <a:rPr lang="ru-RU" alt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по превышению норматива</a:t>
            </a:r>
            <a:r>
              <a:rPr lang="ru-RU" alt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 присутствия торговых </a:t>
            </a:r>
            <a:r>
              <a:rPr lang="ru-RU" alt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сетей</a:t>
            </a:r>
            <a:endParaRPr lang="ru-RU" altLang="ru-RU" sz="17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962671"/>
            <a:ext cx="6929977" cy="61555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доработать </a:t>
            </a:r>
            <a:r>
              <a:rPr lang="ru-RU" alt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методику определения доли рынка </a:t>
            </a:r>
            <a:r>
              <a:rPr lang="ru-RU" alt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(торговые площади, данные онлайн-касс</a:t>
            </a:r>
            <a:r>
              <a:rPr lang="ru-RU" alt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, </a:t>
            </a:r>
            <a:r>
              <a:rPr lang="ru-RU" alt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количество магазинов и т.д.)</a:t>
            </a:r>
            <a:endParaRPr lang="ru-RU" altLang="ru-RU" sz="17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2643758"/>
            <a:ext cx="6929978" cy="61555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установить </a:t>
            </a:r>
            <a:r>
              <a:rPr lang="ru-RU" alt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ограничение </a:t>
            </a:r>
            <a:r>
              <a:rPr lang="ru-RU" alt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торговой наценки нижнего и верхнего пределов – не менее 10% и не более 30% для местных </a:t>
            </a:r>
            <a:r>
              <a:rPr lang="ru-RU" alt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товаропроизводителей</a:t>
            </a:r>
            <a:endParaRPr lang="ru-RU" altLang="ru-RU" sz="1700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225558" y="4801636"/>
            <a:ext cx="6242213" cy="328013"/>
            <a:chOff x="1174611" y="4637158"/>
            <a:chExt cx="6242213" cy="328013"/>
          </a:xfrm>
        </p:grpSpPr>
        <p:sp>
          <p:nvSpPr>
            <p:cNvPr id="13" name="TextBox 12"/>
            <p:cNvSpPr txBox="1"/>
            <p:nvPr/>
          </p:nvSpPr>
          <p:spPr>
            <a:xfrm>
              <a:off x="1619672" y="4637158"/>
              <a:ext cx="5797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rPr>
                <a:t>Торгово-промышленная палата Российской Федерации</a:t>
              </a:r>
            </a:p>
          </p:txBody>
        </p:sp>
        <p:pic>
          <p:nvPicPr>
            <p:cNvPr id="15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439"/>
            <a:stretch/>
          </p:blipFill>
          <p:spPr bwMode="auto">
            <a:xfrm>
              <a:off x="1174611" y="4637158"/>
              <a:ext cx="445061" cy="32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2340D3-2C38-4780-BC33-32DF904909CD}"/>
              </a:ext>
            </a:extLst>
          </p:cNvPr>
          <p:cNvSpPr txBox="1"/>
          <p:nvPr/>
        </p:nvSpPr>
        <p:spPr>
          <a:xfrm>
            <a:off x="2123728" y="3324349"/>
            <a:ext cx="6929978" cy="8771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у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становить </a:t>
            </a: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второй критерий 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по </a:t>
            </a:r>
            <a:r>
              <a:rPr 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регулированию 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доли всех розничных </a:t>
            </a:r>
            <a:r>
              <a:rPr lang="ru-RU" sz="1700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торговых сетей 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– </a:t>
            </a: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не более </a:t>
            </a: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50-75</a:t>
            </a: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% в </a:t>
            </a:r>
            <a:r>
              <a:rPr 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общем объеме 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оборота</a:t>
            </a:r>
            <a:endParaRPr lang="ru-RU" sz="1700" dirty="0">
              <a:solidFill>
                <a:srgbClr val="C0000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2340D3-2C38-4780-BC33-32DF904909CD}"/>
              </a:ext>
            </a:extLst>
          </p:cNvPr>
          <p:cNvSpPr txBox="1"/>
          <p:nvPr/>
        </p:nvSpPr>
        <p:spPr>
          <a:xfrm>
            <a:off x="2123728" y="1694587"/>
            <a:ext cx="6929978" cy="8771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внесение корректного определения понятия торговой сети (в настоящее время это </a:t>
            </a:r>
            <a:r>
              <a:rPr lang="ru-RU" sz="1700" dirty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совокупность двух и более торговых </a:t>
            </a:r>
            <a:r>
              <a:rPr lang="ru-RU" sz="1700" dirty="0" smtClean="0">
                <a:solidFill>
                  <a:srgbClr val="C00000"/>
                </a:solidFill>
                <a:latin typeface="Franklin Gothic Demi Cond" pitchFamily="34" charset="0"/>
                <a:cs typeface="Arial" pitchFamily="34" charset="0"/>
              </a:rPr>
              <a:t>объектов, </a:t>
            </a:r>
            <a:r>
              <a:rPr lang="ru-RU" sz="1700" dirty="0" smtClean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ст. 2 Федерального закона №381-ФЗ)</a:t>
            </a:r>
            <a:endParaRPr lang="ru-RU" sz="1700" dirty="0">
              <a:solidFill>
                <a:srgbClr val="002060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0" y="987574"/>
            <a:ext cx="20422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0" y="2874615"/>
            <a:ext cx="20422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19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