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5" r:id="rId4"/>
    <p:sldId id="260" r:id="rId5"/>
    <p:sldId id="266" r:id="rId6"/>
    <p:sldId id="279" r:id="rId7"/>
    <p:sldId id="268" r:id="rId8"/>
    <p:sldId id="276" r:id="rId9"/>
    <p:sldId id="277" r:id="rId10"/>
    <p:sldId id="278" r:id="rId11"/>
    <p:sldId id="280" r:id="rId12"/>
    <p:sldId id="27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82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7F4FD-2E4E-45E7-8679-7B670661DD4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E8A41-2B7D-4E68-832B-A384314B6354}" type="pres">
      <dgm:prSet presAssocID="{B547F4FD-2E4E-45E7-8679-7B670661DD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BDF64-1CB7-423B-90D6-8386AF908993}" type="presOf" srcId="{B547F4FD-2E4E-45E7-8679-7B670661DD4A}" destId="{AEEE8A41-2B7D-4E68-832B-A384314B6354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B8AB3-CA55-4407-9138-4E8378EFF007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0781B-5968-489E-88B4-2FE191437FD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 при ТО ФАС России</a:t>
          </a:r>
          <a:endParaRPr lang="ru-RU" dirty="0">
            <a:solidFill>
              <a:schemeClr val="tx1"/>
            </a:solidFill>
          </a:endParaRPr>
        </a:p>
      </dgm:t>
    </dgm:pt>
    <dgm:pt modelId="{12D9EBAD-44AA-4E73-B83F-994DA0472577}" type="parTrans" cxnId="{73EBFFE7-1BF8-42D4-B999-710C0073B6ED}">
      <dgm:prSet/>
      <dgm:spPr/>
      <dgm:t>
        <a:bodyPr/>
        <a:lstStyle/>
        <a:p>
          <a:endParaRPr lang="ru-RU"/>
        </a:p>
      </dgm:t>
    </dgm:pt>
    <dgm:pt modelId="{F0CE3267-7005-4CE9-809E-995B01B4F8A9}" type="sibTrans" cxnId="{73EBFFE7-1BF8-42D4-B999-710C0073B6ED}">
      <dgm:prSet/>
      <dgm:spPr/>
      <dgm:t>
        <a:bodyPr/>
        <a:lstStyle/>
        <a:p>
          <a:endParaRPr lang="ru-RU"/>
        </a:p>
      </dgm:t>
    </dgm:pt>
    <dgm:pt modelId="{173EE85E-08BC-418D-AED0-C37812EC935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Внедрение субъектом РФ Стандарта конкуренции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2A05173-718F-4AC1-B9C2-A07248CAC854}" type="parTrans" cxnId="{393D5F2F-CCEA-45E4-82D3-C4D00FCC2411}">
      <dgm:prSet/>
      <dgm:spPr>
        <a:solidFill>
          <a:srgbClr val="92D050"/>
        </a:solidFill>
        <a:ln w="6350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DE1C6A42-49DB-45D7-B270-56B249712EFE}" type="sibTrans" cxnId="{393D5F2F-CCEA-45E4-82D3-C4D00FCC2411}">
      <dgm:prSet/>
      <dgm:spPr/>
      <dgm:t>
        <a:bodyPr/>
        <a:lstStyle/>
        <a:p>
          <a:endParaRPr lang="ru-RU"/>
        </a:p>
      </dgm:t>
    </dgm:pt>
    <dgm:pt modelId="{9C6BFD0D-2A2E-4675-B8A1-855A2654606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rebuchet MS" panose="020B0603020202020204" pitchFamily="34" charset="0"/>
            </a:rPr>
            <a:t>Кодекс этики члена ОС</a:t>
          </a:r>
          <a:endParaRPr lang="ru-RU" sz="19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BD1DABA-5F02-44C1-8D6A-2626CEACA9B8}" type="parTrans" cxnId="{3048DEB9-F2B4-4E88-802D-073BFF2B8FFE}">
      <dgm:prSet/>
      <dgm:spPr>
        <a:solidFill>
          <a:srgbClr val="92D050"/>
        </a:solidFill>
        <a:ln w="793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8502FACB-4B3F-4FC6-BDDE-AD413946F6D3}" type="sibTrans" cxnId="{3048DEB9-F2B4-4E88-802D-073BFF2B8FFE}">
      <dgm:prSet/>
      <dgm:spPr/>
      <dgm:t>
        <a:bodyPr/>
        <a:lstStyle/>
        <a:p>
          <a:endParaRPr lang="ru-RU"/>
        </a:p>
      </dgm:t>
    </dgm:pt>
    <dgm:pt modelId="{9BEABC23-3C5A-4888-846F-BE680277057D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rebuchet MS" panose="020B0603020202020204" pitchFamily="34" charset="0"/>
            </a:rPr>
            <a:t>План работы ОС</a:t>
          </a:r>
          <a:endParaRPr lang="ru-RU" sz="21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34EC6D7-4196-4FA1-87F9-2409E68EBCD6}" type="parTrans" cxnId="{8450EC12-264E-4565-90D5-6DD67ED7E5F7}">
      <dgm:prSet/>
      <dgm:spPr>
        <a:solidFill>
          <a:srgbClr val="92D050"/>
        </a:solidFill>
        <a:ln w="412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05F1FE93-3EE0-4ADD-A166-50246102C1A4}" type="sibTrans" cxnId="{8450EC12-264E-4565-90D5-6DD67ED7E5F7}">
      <dgm:prSet/>
      <dgm:spPr/>
      <dgm:t>
        <a:bodyPr/>
        <a:lstStyle/>
        <a:p>
          <a:endParaRPr lang="ru-RU"/>
        </a:p>
      </dgm:t>
    </dgm:pt>
    <dgm:pt modelId="{35E8549F-1409-45D4-AA96-2992CEB147C9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rebuchet MS" panose="020B0603020202020204" pitchFamily="34" charset="0"/>
            </a:rPr>
            <a:t>Поручения ОС при ФАС России</a:t>
          </a:r>
          <a:endParaRPr lang="ru-RU" sz="19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6C2E9BB1-7B07-4248-B3CA-BE8FDBB6AF17}" type="parTrans" cxnId="{A9767CBD-9A36-4768-AA64-5497BB78B2AA}">
      <dgm:prSet/>
      <dgm:spPr>
        <a:solidFill>
          <a:srgbClr val="92D050"/>
        </a:solidFill>
        <a:ln w="9525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24F9553A-F076-48FD-A2F8-A6F2DFC3D915}" type="sibTrans" cxnId="{A9767CBD-9A36-4768-AA64-5497BB78B2AA}">
      <dgm:prSet/>
      <dgm:spPr/>
      <dgm:t>
        <a:bodyPr/>
        <a:lstStyle/>
        <a:p>
          <a:endParaRPr lang="ru-RU"/>
        </a:p>
      </dgm:t>
    </dgm:pt>
    <dgm:pt modelId="{900CC90D-DB44-4B33-98AB-7DE1690EE66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Интернет-сайт/страница ОС</a:t>
          </a:r>
          <a:endParaRPr lang="ru-RU" sz="2200" dirty="0">
            <a:solidFill>
              <a:schemeClr val="tx1"/>
            </a:solidFill>
          </a:endParaRPr>
        </a:p>
      </dgm:t>
    </dgm:pt>
    <dgm:pt modelId="{EDB99976-49A0-457D-A4F5-22E771831BF4}" type="parTrans" cxnId="{0D0A24B4-FBD8-44BF-9EB8-DE6F8BB1B932}">
      <dgm:prSet/>
      <dgm:spPr>
        <a:solidFill>
          <a:srgbClr val="92D050"/>
        </a:solidFill>
        <a:ln w="6985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8B57AAA9-3223-4D81-9B08-8AC1C0B54085}" type="sibTrans" cxnId="{0D0A24B4-FBD8-44BF-9EB8-DE6F8BB1B932}">
      <dgm:prSet/>
      <dgm:spPr/>
      <dgm:t>
        <a:bodyPr/>
        <a:lstStyle/>
        <a:p>
          <a:endParaRPr lang="ru-RU"/>
        </a:p>
      </dgm:t>
    </dgm:pt>
    <dgm:pt modelId="{489BAE48-BA90-4683-8DBF-0A3F6D20AFF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Обращения граждан и хоз. субъектов</a:t>
          </a:r>
          <a:endParaRPr lang="ru-RU" sz="2200" dirty="0">
            <a:solidFill>
              <a:schemeClr val="tx1"/>
            </a:solidFill>
          </a:endParaRPr>
        </a:p>
      </dgm:t>
    </dgm:pt>
    <dgm:pt modelId="{BC0F1626-AEDE-4EF4-9157-286D048707F3}" type="parTrans" cxnId="{2CCE9CB6-61CA-4B6C-81D3-52148A0A2973}">
      <dgm:prSet/>
      <dgm:spPr>
        <a:solidFill>
          <a:srgbClr val="92D050"/>
        </a:solidFill>
        <a:ln w="158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2F452417-811A-4789-BC39-D4AF663CCDEB}" type="sibTrans" cxnId="{2CCE9CB6-61CA-4B6C-81D3-52148A0A2973}">
      <dgm:prSet/>
      <dgm:spPr/>
      <dgm:t>
        <a:bodyPr/>
        <a:lstStyle/>
        <a:p>
          <a:endParaRPr lang="ru-RU"/>
        </a:p>
      </dgm:t>
    </dgm:pt>
    <dgm:pt modelId="{14B5FD84-7994-49CA-8DF8-0FD7AB539FF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Антимонополь-ный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комплаенс</a:t>
          </a:r>
          <a:endParaRPr lang="ru-RU" sz="1800" dirty="0" smtClean="0">
            <a:solidFill>
              <a:schemeClr val="tx1"/>
            </a:solidFill>
          </a:endParaRPr>
        </a:p>
        <a:p>
          <a:endParaRPr lang="ru-RU" sz="1800" dirty="0"/>
        </a:p>
      </dgm:t>
    </dgm:pt>
    <dgm:pt modelId="{6148E6E5-035E-4762-BFBC-BF9526875548}" type="parTrans" cxnId="{3D2F7723-CE8B-4107-A4D9-3D4D37211B33}">
      <dgm:prSet/>
      <dgm:spPr>
        <a:solidFill>
          <a:srgbClr val="92D050"/>
        </a:solidFill>
        <a:ln w="127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D1C3464C-2690-48E7-BE68-CF39AE82B812}" type="sibTrans" cxnId="{3D2F7723-CE8B-4107-A4D9-3D4D37211B33}">
      <dgm:prSet/>
      <dgm:spPr/>
      <dgm:t>
        <a:bodyPr/>
        <a:lstStyle/>
        <a:p>
          <a:endParaRPr lang="ru-RU"/>
        </a:p>
      </dgm:t>
    </dgm:pt>
    <dgm:pt modelId="{AB8925D3-7788-4003-9167-DB5B47F90130}" type="pres">
      <dgm:prSet presAssocID="{9D3B8AB3-CA55-4407-9138-4E8378EFF0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2CD23-00C2-4093-B1B4-D9B5A55C15C7}" type="pres">
      <dgm:prSet presAssocID="{9B00781B-5968-489E-88B4-2FE191437FDE}" presName="centerShape" presStyleLbl="node0" presStyleIdx="0" presStyleCnt="1" custScaleX="82795" custScaleY="78259" custLinFactNeighborX="1801" custLinFactNeighborY="-21682"/>
      <dgm:spPr/>
      <dgm:t>
        <a:bodyPr/>
        <a:lstStyle/>
        <a:p>
          <a:endParaRPr lang="ru-RU"/>
        </a:p>
      </dgm:t>
    </dgm:pt>
    <dgm:pt modelId="{9E307D94-ABE9-4F10-B007-1900819E9E43}" type="pres">
      <dgm:prSet presAssocID="{C2A05173-718F-4AC1-B9C2-A07248CAC854}" presName="parTrans" presStyleLbl="bgSibTrans2D1" presStyleIdx="0" presStyleCnt="7" custScaleY="73035" custLinFactNeighborX="-7351" custLinFactNeighborY="16384"/>
      <dgm:spPr/>
      <dgm:t>
        <a:bodyPr/>
        <a:lstStyle/>
        <a:p>
          <a:endParaRPr lang="ru-RU"/>
        </a:p>
      </dgm:t>
    </dgm:pt>
    <dgm:pt modelId="{B8A6D6D3-E083-4C38-9A13-575FCAA2E842}" type="pres">
      <dgm:prSet presAssocID="{173EE85E-08BC-418D-AED0-C37812EC935E}" presName="node" presStyleLbl="node1" presStyleIdx="0" presStyleCnt="7" custScaleY="76687" custRadScaleRad="82809" custRadScaleInc="7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A1D4A-8283-4861-9E44-E22E87CA2A56}" type="pres">
      <dgm:prSet presAssocID="{6148E6E5-035E-4762-BFBC-BF9526875548}" presName="parTrans" presStyleLbl="bgSibTrans2D1" presStyleIdx="1" presStyleCnt="7" custLinFactNeighborX="-613"/>
      <dgm:spPr/>
      <dgm:t>
        <a:bodyPr/>
        <a:lstStyle/>
        <a:p>
          <a:endParaRPr lang="ru-RU"/>
        </a:p>
      </dgm:t>
    </dgm:pt>
    <dgm:pt modelId="{FCC6F49B-B518-47A5-88CB-F7DDB459CCCB}" type="pres">
      <dgm:prSet presAssocID="{14B5FD84-7994-49CA-8DF8-0FD7AB539FFE}" presName="node" presStyleLbl="node1" presStyleIdx="1" presStyleCnt="7" custRadScaleRad="109888" custRadScaleInc="7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2938-5F4B-4F65-9E38-CDFB5ECB7160}" type="pres">
      <dgm:prSet presAssocID="{6C2E9BB1-7B07-4248-B3CA-BE8FDBB6AF17}" presName="parTrans" presStyleLbl="bgSibTrans2D1" presStyleIdx="2" presStyleCnt="7" custScaleX="109254" custScaleY="73035" custLinFactNeighborX="-266" custLinFactNeighborY="-9978"/>
      <dgm:spPr/>
      <dgm:t>
        <a:bodyPr/>
        <a:lstStyle/>
        <a:p>
          <a:endParaRPr lang="ru-RU"/>
        </a:p>
      </dgm:t>
    </dgm:pt>
    <dgm:pt modelId="{A59EB2BA-CBFD-4E92-A4B1-1CC481A2F20D}" type="pres">
      <dgm:prSet presAssocID="{35E8549F-1409-45D4-AA96-2992CEB147C9}" presName="node" presStyleLbl="node1" presStyleIdx="2" presStyleCnt="7" custScaleY="76687" custRadScaleRad="105278" custRadScaleInc="11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C41CD-6638-4429-8A93-CFC525BFC7B1}" type="pres">
      <dgm:prSet presAssocID="{7BD1DABA-5F02-44C1-8D6A-2626CEACA9B8}" presName="parTrans" presStyleLbl="bgSibTrans2D1" presStyleIdx="3" presStyleCnt="7" custAng="72870" custScaleX="111880" custScaleY="73035" custLinFactNeighborX="3873" custLinFactNeighborY="-8492"/>
      <dgm:spPr/>
      <dgm:t>
        <a:bodyPr/>
        <a:lstStyle/>
        <a:p>
          <a:endParaRPr lang="ru-RU"/>
        </a:p>
      </dgm:t>
    </dgm:pt>
    <dgm:pt modelId="{1F4AD6A3-A7EA-4EF6-9A34-2AAF2766F5F6}" type="pres">
      <dgm:prSet presAssocID="{9C6BFD0D-2A2E-4675-B8A1-855A2654606A}" presName="node" presStyleLbl="node1" presStyleIdx="3" presStyleCnt="7" custScaleY="76687" custRadScaleRad="117056" custRadScaleInc="11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7A1DD-0285-4F28-AA44-C4B958CE01BC}" type="pres">
      <dgm:prSet presAssocID="{EDB99976-49A0-457D-A4F5-22E771831BF4}" presName="parTrans" presStyleLbl="bgSibTrans2D1" presStyleIdx="4" presStyleCnt="7" custScaleY="73035" custLinFactNeighborX="-2855" custLinFactNeighborY="7139"/>
      <dgm:spPr/>
      <dgm:t>
        <a:bodyPr/>
        <a:lstStyle/>
        <a:p>
          <a:endParaRPr lang="ru-RU"/>
        </a:p>
      </dgm:t>
    </dgm:pt>
    <dgm:pt modelId="{24F8C1B3-8BEE-45DD-8C8B-86FAAD7B19B5}" type="pres">
      <dgm:prSet presAssocID="{900CC90D-DB44-4B33-98AB-7DE1690EE667}" presName="node" presStyleLbl="node1" presStyleIdx="4" presStyleCnt="7" custScaleY="76687" custRadScaleRad="97782" custRadScaleInc="11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1039-266C-498A-858C-7D95C35F6186}" type="pres">
      <dgm:prSet presAssocID="{BC0F1626-AEDE-4EF4-9157-286D048707F3}" presName="parTrans" presStyleLbl="bgSibTrans2D1" presStyleIdx="5" presStyleCnt="7" custLinFactNeighborX="-12382" custLinFactNeighborY="30643"/>
      <dgm:spPr/>
      <dgm:t>
        <a:bodyPr/>
        <a:lstStyle/>
        <a:p>
          <a:endParaRPr lang="ru-RU"/>
        </a:p>
      </dgm:t>
    </dgm:pt>
    <dgm:pt modelId="{A09068BE-F97D-4519-93F0-2DA75A037F58}" type="pres">
      <dgm:prSet presAssocID="{489BAE48-BA90-4683-8DBF-0A3F6D20AFFC}" presName="node" presStyleLbl="node1" presStyleIdx="5" presStyleCnt="7" custRadScaleRad="66415" custRadScaleInc="10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E59CF-6CB7-407C-A46A-D894DC09443E}" type="pres">
      <dgm:prSet presAssocID="{334EC6D7-4196-4FA1-87F9-2409E68EBCD6}" presName="parTrans" presStyleLbl="bgSibTrans2D1" presStyleIdx="6" presStyleCnt="7" custScaleX="111231" custScaleY="73035" custLinFactNeighborX="-6698" custLinFactNeighborY="28654"/>
      <dgm:spPr/>
      <dgm:t>
        <a:bodyPr/>
        <a:lstStyle/>
        <a:p>
          <a:endParaRPr lang="ru-RU"/>
        </a:p>
      </dgm:t>
    </dgm:pt>
    <dgm:pt modelId="{698AD11E-930F-4C26-A31A-3C89EE94C889}" type="pres">
      <dgm:prSet presAssocID="{9BEABC23-3C5A-4888-846F-BE680277057D}" presName="node" presStyleLbl="node1" presStyleIdx="6" presStyleCnt="7" custScaleY="76687" custRadScaleRad="24240" custRadScaleInc="585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8A686-2012-405E-8960-3A091D253FC9}" type="presOf" srcId="{334EC6D7-4196-4FA1-87F9-2409E68EBCD6}" destId="{231E59CF-6CB7-407C-A46A-D894DC09443E}" srcOrd="0" destOrd="0" presId="urn:microsoft.com/office/officeart/2005/8/layout/radial4"/>
    <dgm:cxn modelId="{0D0A24B4-FBD8-44BF-9EB8-DE6F8BB1B932}" srcId="{9B00781B-5968-489E-88B4-2FE191437FDE}" destId="{900CC90D-DB44-4B33-98AB-7DE1690EE667}" srcOrd="4" destOrd="0" parTransId="{EDB99976-49A0-457D-A4F5-22E771831BF4}" sibTransId="{8B57AAA9-3223-4D81-9B08-8AC1C0B54085}"/>
    <dgm:cxn modelId="{A9767CBD-9A36-4768-AA64-5497BB78B2AA}" srcId="{9B00781B-5968-489E-88B4-2FE191437FDE}" destId="{35E8549F-1409-45D4-AA96-2992CEB147C9}" srcOrd="2" destOrd="0" parTransId="{6C2E9BB1-7B07-4248-B3CA-BE8FDBB6AF17}" sibTransId="{24F9553A-F076-48FD-A2F8-A6F2DFC3D915}"/>
    <dgm:cxn modelId="{A7C241E3-9097-4703-A63E-9777BBDE6B0F}" type="presOf" srcId="{7BD1DABA-5F02-44C1-8D6A-2626CEACA9B8}" destId="{511C41CD-6638-4429-8A93-CFC525BFC7B1}" srcOrd="0" destOrd="0" presId="urn:microsoft.com/office/officeart/2005/8/layout/radial4"/>
    <dgm:cxn modelId="{9C151EA0-D658-499C-8085-6A9B1EBC75BA}" type="presOf" srcId="{900CC90D-DB44-4B33-98AB-7DE1690EE667}" destId="{24F8C1B3-8BEE-45DD-8C8B-86FAAD7B19B5}" srcOrd="0" destOrd="0" presId="urn:microsoft.com/office/officeart/2005/8/layout/radial4"/>
    <dgm:cxn modelId="{3D2F7723-CE8B-4107-A4D9-3D4D37211B33}" srcId="{9B00781B-5968-489E-88B4-2FE191437FDE}" destId="{14B5FD84-7994-49CA-8DF8-0FD7AB539FFE}" srcOrd="1" destOrd="0" parTransId="{6148E6E5-035E-4762-BFBC-BF9526875548}" sibTransId="{D1C3464C-2690-48E7-BE68-CF39AE82B812}"/>
    <dgm:cxn modelId="{8450EC12-264E-4565-90D5-6DD67ED7E5F7}" srcId="{9B00781B-5968-489E-88B4-2FE191437FDE}" destId="{9BEABC23-3C5A-4888-846F-BE680277057D}" srcOrd="6" destOrd="0" parTransId="{334EC6D7-4196-4FA1-87F9-2409E68EBCD6}" sibTransId="{05F1FE93-3EE0-4ADD-A166-50246102C1A4}"/>
    <dgm:cxn modelId="{69F084F5-9C90-4B06-BC06-E3CD8F11EAC2}" type="presOf" srcId="{9B00781B-5968-489E-88B4-2FE191437FDE}" destId="{1822CD23-00C2-4093-B1B4-D9B5A55C15C7}" srcOrd="0" destOrd="0" presId="urn:microsoft.com/office/officeart/2005/8/layout/radial4"/>
    <dgm:cxn modelId="{08499A63-CD43-49A4-B739-C9DE61F10388}" type="presOf" srcId="{489BAE48-BA90-4683-8DBF-0A3F6D20AFFC}" destId="{A09068BE-F97D-4519-93F0-2DA75A037F58}" srcOrd="0" destOrd="0" presId="urn:microsoft.com/office/officeart/2005/8/layout/radial4"/>
    <dgm:cxn modelId="{C4F1449E-716D-4EF5-89AC-7AFFBFC4902A}" type="presOf" srcId="{14B5FD84-7994-49CA-8DF8-0FD7AB539FFE}" destId="{FCC6F49B-B518-47A5-88CB-F7DDB459CCCB}" srcOrd="0" destOrd="0" presId="urn:microsoft.com/office/officeart/2005/8/layout/radial4"/>
    <dgm:cxn modelId="{FC159842-59DA-4ED3-9695-4185D0EE514C}" type="presOf" srcId="{173EE85E-08BC-418D-AED0-C37812EC935E}" destId="{B8A6D6D3-E083-4C38-9A13-575FCAA2E842}" srcOrd="0" destOrd="0" presId="urn:microsoft.com/office/officeart/2005/8/layout/radial4"/>
    <dgm:cxn modelId="{38BAB255-AAB8-4171-923F-ADAC204B1383}" type="presOf" srcId="{C2A05173-718F-4AC1-B9C2-A07248CAC854}" destId="{9E307D94-ABE9-4F10-B007-1900819E9E43}" srcOrd="0" destOrd="0" presId="urn:microsoft.com/office/officeart/2005/8/layout/radial4"/>
    <dgm:cxn modelId="{8B224C51-DF28-43FD-8CEF-7AD80B07C04C}" type="presOf" srcId="{BC0F1626-AEDE-4EF4-9157-286D048707F3}" destId="{0E1A1039-266C-498A-858C-7D95C35F6186}" srcOrd="0" destOrd="0" presId="urn:microsoft.com/office/officeart/2005/8/layout/radial4"/>
    <dgm:cxn modelId="{C701B2A7-5AA7-4CB1-AB4E-4C4F178A4B8A}" type="presOf" srcId="{9D3B8AB3-CA55-4407-9138-4E8378EFF007}" destId="{AB8925D3-7788-4003-9167-DB5B47F90130}" srcOrd="0" destOrd="0" presId="urn:microsoft.com/office/officeart/2005/8/layout/radial4"/>
    <dgm:cxn modelId="{9E756CB7-1CE4-49CA-BF91-835F574E795E}" type="presOf" srcId="{9C6BFD0D-2A2E-4675-B8A1-855A2654606A}" destId="{1F4AD6A3-A7EA-4EF6-9A34-2AAF2766F5F6}" srcOrd="0" destOrd="0" presId="urn:microsoft.com/office/officeart/2005/8/layout/radial4"/>
    <dgm:cxn modelId="{9FAF37C5-7FBF-42F8-9A11-E5FDF94C0970}" type="presOf" srcId="{6C2E9BB1-7B07-4248-B3CA-BE8FDBB6AF17}" destId="{78D02938-5F4B-4F65-9E38-CDFB5ECB7160}" srcOrd="0" destOrd="0" presId="urn:microsoft.com/office/officeart/2005/8/layout/radial4"/>
    <dgm:cxn modelId="{393D5F2F-CCEA-45E4-82D3-C4D00FCC2411}" srcId="{9B00781B-5968-489E-88B4-2FE191437FDE}" destId="{173EE85E-08BC-418D-AED0-C37812EC935E}" srcOrd="0" destOrd="0" parTransId="{C2A05173-718F-4AC1-B9C2-A07248CAC854}" sibTransId="{DE1C6A42-49DB-45D7-B270-56B249712EFE}"/>
    <dgm:cxn modelId="{30C17E6F-409B-41FD-BE0A-36166C0B11B7}" type="presOf" srcId="{EDB99976-49A0-457D-A4F5-22E771831BF4}" destId="{A917A1DD-0285-4F28-AA44-C4B958CE01BC}" srcOrd="0" destOrd="0" presId="urn:microsoft.com/office/officeart/2005/8/layout/radial4"/>
    <dgm:cxn modelId="{3048DEB9-F2B4-4E88-802D-073BFF2B8FFE}" srcId="{9B00781B-5968-489E-88B4-2FE191437FDE}" destId="{9C6BFD0D-2A2E-4675-B8A1-855A2654606A}" srcOrd="3" destOrd="0" parTransId="{7BD1DABA-5F02-44C1-8D6A-2626CEACA9B8}" sibTransId="{8502FACB-4B3F-4FC6-BDDE-AD413946F6D3}"/>
    <dgm:cxn modelId="{36577B3E-91A0-4FDD-9B97-CE770AFBA44B}" type="presOf" srcId="{6148E6E5-035E-4762-BFBC-BF9526875548}" destId="{8B4A1D4A-8283-4861-9E44-E22E87CA2A56}" srcOrd="0" destOrd="0" presId="urn:microsoft.com/office/officeart/2005/8/layout/radial4"/>
    <dgm:cxn modelId="{CDA15E3C-A8D9-4E4C-84FC-F08EBD09D97E}" type="presOf" srcId="{9BEABC23-3C5A-4888-846F-BE680277057D}" destId="{698AD11E-930F-4C26-A31A-3C89EE94C889}" srcOrd="0" destOrd="0" presId="urn:microsoft.com/office/officeart/2005/8/layout/radial4"/>
    <dgm:cxn modelId="{57A2DFEA-88FD-49EB-A9F1-BD07AF179B87}" type="presOf" srcId="{35E8549F-1409-45D4-AA96-2992CEB147C9}" destId="{A59EB2BA-CBFD-4E92-A4B1-1CC481A2F20D}" srcOrd="0" destOrd="0" presId="urn:microsoft.com/office/officeart/2005/8/layout/radial4"/>
    <dgm:cxn modelId="{2CCE9CB6-61CA-4B6C-81D3-52148A0A2973}" srcId="{9B00781B-5968-489E-88B4-2FE191437FDE}" destId="{489BAE48-BA90-4683-8DBF-0A3F6D20AFFC}" srcOrd="5" destOrd="0" parTransId="{BC0F1626-AEDE-4EF4-9157-286D048707F3}" sibTransId="{2F452417-811A-4789-BC39-D4AF663CCDEB}"/>
    <dgm:cxn modelId="{73EBFFE7-1BF8-42D4-B999-710C0073B6ED}" srcId="{9D3B8AB3-CA55-4407-9138-4E8378EFF007}" destId="{9B00781B-5968-489E-88B4-2FE191437FDE}" srcOrd="0" destOrd="0" parTransId="{12D9EBAD-44AA-4E73-B83F-994DA0472577}" sibTransId="{F0CE3267-7005-4CE9-809E-995B01B4F8A9}"/>
    <dgm:cxn modelId="{5FD74E38-F206-4822-80ED-580C52F4AB09}" type="presParOf" srcId="{AB8925D3-7788-4003-9167-DB5B47F90130}" destId="{1822CD23-00C2-4093-B1B4-D9B5A55C15C7}" srcOrd="0" destOrd="0" presId="urn:microsoft.com/office/officeart/2005/8/layout/radial4"/>
    <dgm:cxn modelId="{93C7EBD2-DB9A-4FE0-A59D-8DD4C9FFDCFB}" type="presParOf" srcId="{AB8925D3-7788-4003-9167-DB5B47F90130}" destId="{9E307D94-ABE9-4F10-B007-1900819E9E43}" srcOrd="1" destOrd="0" presId="urn:microsoft.com/office/officeart/2005/8/layout/radial4"/>
    <dgm:cxn modelId="{0795C5F9-4E96-4782-A695-22569E15B6DA}" type="presParOf" srcId="{AB8925D3-7788-4003-9167-DB5B47F90130}" destId="{B8A6D6D3-E083-4C38-9A13-575FCAA2E842}" srcOrd="2" destOrd="0" presId="urn:microsoft.com/office/officeart/2005/8/layout/radial4"/>
    <dgm:cxn modelId="{78816A9A-EF06-4A2E-BE1F-AA62EEFDA9A0}" type="presParOf" srcId="{AB8925D3-7788-4003-9167-DB5B47F90130}" destId="{8B4A1D4A-8283-4861-9E44-E22E87CA2A56}" srcOrd="3" destOrd="0" presId="urn:microsoft.com/office/officeart/2005/8/layout/radial4"/>
    <dgm:cxn modelId="{ADD30628-F175-4BE9-84D1-ED781376C1BF}" type="presParOf" srcId="{AB8925D3-7788-4003-9167-DB5B47F90130}" destId="{FCC6F49B-B518-47A5-88CB-F7DDB459CCCB}" srcOrd="4" destOrd="0" presId="urn:microsoft.com/office/officeart/2005/8/layout/radial4"/>
    <dgm:cxn modelId="{55FC9B57-44B2-4E4F-9774-193EC28829A3}" type="presParOf" srcId="{AB8925D3-7788-4003-9167-DB5B47F90130}" destId="{78D02938-5F4B-4F65-9E38-CDFB5ECB7160}" srcOrd="5" destOrd="0" presId="urn:microsoft.com/office/officeart/2005/8/layout/radial4"/>
    <dgm:cxn modelId="{2D7A2643-3A61-42B5-AAFB-FBA70A998A91}" type="presParOf" srcId="{AB8925D3-7788-4003-9167-DB5B47F90130}" destId="{A59EB2BA-CBFD-4E92-A4B1-1CC481A2F20D}" srcOrd="6" destOrd="0" presId="urn:microsoft.com/office/officeart/2005/8/layout/radial4"/>
    <dgm:cxn modelId="{905933D0-9EE9-4C44-871A-28541FDD6FC5}" type="presParOf" srcId="{AB8925D3-7788-4003-9167-DB5B47F90130}" destId="{511C41CD-6638-4429-8A93-CFC525BFC7B1}" srcOrd="7" destOrd="0" presId="urn:microsoft.com/office/officeart/2005/8/layout/radial4"/>
    <dgm:cxn modelId="{AC4E9D0F-6CCD-4A4E-85C7-A655779D4EFE}" type="presParOf" srcId="{AB8925D3-7788-4003-9167-DB5B47F90130}" destId="{1F4AD6A3-A7EA-4EF6-9A34-2AAF2766F5F6}" srcOrd="8" destOrd="0" presId="urn:microsoft.com/office/officeart/2005/8/layout/radial4"/>
    <dgm:cxn modelId="{1CFAF10A-AE91-47A3-99BB-A70E523C5250}" type="presParOf" srcId="{AB8925D3-7788-4003-9167-DB5B47F90130}" destId="{A917A1DD-0285-4F28-AA44-C4B958CE01BC}" srcOrd="9" destOrd="0" presId="urn:microsoft.com/office/officeart/2005/8/layout/radial4"/>
    <dgm:cxn modelId="{3FB197F3-80B7-4083-95B9-E7D6020FC816}" type="presParOf" srcId="{AB8925D3-7788-4003-9167-DB5B47F90130}" destId="{24F8C1B3-8BEE-45DD-8C8B-86FAAD7B19B5}" srcOrd="10" destOrd="0" presId="urn:microsoft.com/office/officeart/2005/8/layout/radial4"/>
    <dgm:cxn modelId="{31FBBC22-CE43-4FF6-A56C-DE689FA42CCC}" type="presParOf" srcId="{AB8925D3-7788-4003-9167-DB5B47F90130}" destId="{0E1A1039-266C-498A-858C-7D95C35F6186}" srcOrd="11" destOrd="0" presId="urn:microsoft.com/office/officeart/2005/8/layout/radial4"/>
    <dgm:cxn modelId="{5AA7FA4E-B3F5-4591-AAB8-9FC62A882F14}" type="presParOf" srcId="{AB8925D3-7788-4003-9167-DB5B47F90130}" destId="{A09068BE-F97D-4519-93F0-2DA75A037F58}" srcOrd="12" destOrd="0" presId="urn:microsoft.com/office/officeart/2005/8/layout/radial4"/>
    <dgm:cxn modelId="{943AF325-7555-432A-8F30-60F7CADA364E}" type="presParOf" srcId="{AB8925D3-7788-4003-9167-DB5B47F90130}" destId="{231E59CF-6CB7-407C-A46A-D894DC09443E}" srcOrd="13" destOrd="0" presId="urn:microsoft.com/office/officeart/2005/8/layout/radial4"/>
    <dgm:cxn modelId="{707CBD39-13F1-4C3A-A9FA-9DECD4C31B44}" type="presParOf" srcId="{AB8925D3-7788-4003-9167-DB5B47F90130}" destId="{698AD11E-930F-4C26-A31A-3C89EE94C889}" srcOrd="1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2CD23-00C2-4093-B1B4-D9B5A55C15C7}">
      <dsp:nvSpPr>
        <dsp:cNvPr id="0" name=""/>
        <dsp:cNvSpPr/>
      </dsp:nvSpPr>
      <dsp:spPr>
        <a:xfrm>
          <a:off x="4375871" y="2240419"/>
          <a:ext cx="2169653" cy="2050786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ОС при ТО ФАС России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4693609" y="2540750"/>
        <a:ext cx="1534177" cy="1450124"/>
      </dsp:txXfrm>
    </dsp:sp>
    <dsp:sp modelId="{9E307D94-ABE9-4F10-B007-1900819E9E43}">
      <dsp:nvSpPr>
        <dsp:cNvPr id="0" name=""/>
        <dsp:cNvSpPr/>
      </dsp:nvSpPr>
      <dsp:spPr>
        <a:xfrm rot="10111156">
          <a:off x="1677094" y="3600848"/>
          <a:ext cx="2430060" cy="545458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63500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6D6D3-E083-4C38-9A13-575FCAA2E842}">
      <dsp:nvSpPr>
        <dsp:cNvPr id="0" name=""/>
        <dsp:cNvSpPr/>
      </dsp:nvSpPr>
      <dsp:spPr>
        <a:xfrm>
          <a:off x="962859" y="3430366"/>
          <a:ext cx="1834358" cy="11253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Внедрение субъектом РФ Стандарта конкуренции</a:t>
          </a:r>
          <a:endParaRPr lang="ru-RU" sz="18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995820" y="3463327"/>
        <a:ext cx="1768436" cy="1059449"/>
      </dsp:txXfrm>
    </dsp:sp>
    <dsp:sp modelId="{8B4A1D4A-8283-4861-9E44-E22E87CA2A56}">
      <dsp:nvSpPr>
        <dsp:cNvPr id="0" name=""/>
        <dsp:cNvSpPr/>
      </dsp:nvSpPr>
      <dsp:spPr>
        <a:xfrm rot="12416804">
          <a:off x="1967635" y="1767170"/>
          <a:ext cx="2528227" cy="746845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1270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6F49B-B518-47A5-88CB-F7DDB459CCCB}">
      <dsp:nvSpPr>
        <dsp:cNvPr id="0" name=""/>
        <dsp:cNvSpPr/>
      </dsp:nvSpPr>
      <dsp:spPr>
        <a:xfrm>
          <a:off x="1203201" y="834002"/>
          <a:ext cx="1834358" cy="146748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Антимонополь-ный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комплаенс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246182" y="876983"/>
        <a:ext cx="1748396" cy="1381524"/>
      </dsp:txXfrm>
    </dsp:sp>
    <dsp:sp modelId="{78D02938-5F4B-4F65-9E38-CDFB5ECB7160}">
      <dsp:nvSpPr>
        <dsp:cNvPr id="0" name=""/>
        <dsp:cNvSpPr/>
      </dsp:nvSpPr>
      <dsp:spPr>
        <a:xfrm rot="15881841">
          <a:off x="4407468" y="1010018"/>
          <a:ext cx="1743689" cy="545458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95250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EB2BA-CBFD-4E92-A4B1-1CC481A2F20D}">
      <dsp:nvSpPr>
        <dsp:cNvPr id="0" name=""/>
        <dsp:cNvSpPr/>
      </dsp:nvSpPr>
      <dsp:spPr>
        <a:xfrm>
          <a:off x="4292630" y="0"/>
          <a:ext cx="1834358" cy="11253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Поручения ОС при ФАС России</a:t>
          </a:r>
          <a:endParaRPr lang="ru-RU" sz="19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4325591" y="32961"/>
        <a:ext cx="1768436" cy="1059449"/>
      </dsp:txXfrm>
    </dsp:sp>
    <dsp:sp modelId="{511C41CD-6638-4429-8A93-CFC525BFC7B1}">
      <dsp:nvSpPr>
        <dsp:cNvPr id="0" name=""/>
        <dsp:cNvSpPr/>
      </dsp:nvSpPr>
      <dsp:spPr>
        <a:xfrm rot="18835043">
          <a:off x="5847901" y="1216106"/>
          <a:ext cx="2566015" cy="545458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79375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AD6A3-A7EA-4EF6-9A34-2AAF2766F5F6}">
      <dsp:nvSpPr>
        <dsp:cNvPr id="0" name=""/>
        <dsp:cNvSpPr/>
      </dsp:nvSpPr>
      <dsp:spPr>
        <a:xfrm>
          <a:off x="6902637" y="146832"/>
          <a:ext cx="1834358" cy="11253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Кодекс этики члена ОС</a:t>
          </a:r>
          <a:endParaRPr lang="ru-RU" sz="19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6935598" y="179793"/>
        <a:ext cx="1768436" cy="1059449"/>
      </dsp:txXfrm>
    </dsp:sp>
    <dsp:sp modelId="{A917A1DD-0285-4F28-AA44-C4B958CE01BC}">
      <dsp:nvSpPr>
        <dsp:cNvPr id="0" name=""/>
        <dsp:cNvSpPr/>
      </dsp:nvSpPr>
      <dsp:spPr>
        <a:xfrm rot="21306422">
          <a:off x="6604652" y="2844350"/>
          <a:ext cx="2301126" cy="545458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69850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8C1B3-8BEE-45DD-8C8B-86FAAD7B19B5}">
      <dsp:nvSpPr>
        <dsp:cNvPr id="0" name=""/>
        <dsp:cNvSpPr/>
      </dsp:nvSpPr>
      <dsp:spPr>
        <a:xfrm>
          <a:off x="8050104" y="2402940"/>
          <a:ext cx="1834358" cy="11253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Интернет-сайт/страница ОС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8083065" y="2435901"/>
        <a:ext cx="1768436" cy="1059449"/>
      </dsp:txXfrm>
    </dsp:sp>
    <dsp:sp modelId="{0E1A1039-266C-498A-858C-7D95C35F6186}">
      <dsp:nvSpPr>
        <dsp:cNvPr id="0" name=""/>
        <dsp:cNvSpPr/>
      </dsp:nvSpPr>
      <dsp:spPr>
        <a:xfrm rot="1911221">
          <a:off x="6062394" y="4284392"/>
          <a:ext cx="2036403" cy="746845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15875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68BE-F97D-4519-93F0-2DA75A037F58}">
      <dsp:nvSpPr>
        <dsp:cNvPr id="0" name=""/>
        <dsp:cNvSpPr/>
      </dsp:nvSpPr>
      <dsp:spPr>
        <a:xfrm>
          <a:off x="7280423" y="4232573"/>
          <a:ext cx="1834358" cy="146748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Обращения граждан и хоз. субъектов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7323404" y="4275554"/>
        <a:ext cx="1748396" cy="1381524"/>
      </dsp:txXfrm>
    </dsp:sp>
    <dsp:sp modelId="{231E59CF-6CB7-407C-A46A-D894DC09443E}">
      <dsp:nvSpPr>
        <dsp:cNvPr id="0" name=""/>
        <dsp:cNvSpPr/>
      </dsp:nvSpPr>
      <dsp:spPr>
        <a:xfrm rot="6843336">
          <a:off x="3743903" y="4927829"/>
          <a:ext cx="1693391" cy="545458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 w="41275">
          <a:solidFill>
            <a:srgbClr val="92D050"/>
          </a:solidFill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D11E-930F-4C26-A31A-3C89EE94C889}">
      <dsp:nvSpPr>
        <dsp:cNvPr id="0" name=""/>
        <dsp:cNvSpPr/>
      </dsp:nvSpPr>
      <dsp:spPr>
        <a:xfrm>
          <a:off x="3465106" y="5118966"/>
          <a:ext cx="1834358" cy="11253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План работы ОС</a:t>
          </a:r>
          <a:endParaRPr lang="ru-RU" sz="2100" kern="1200" dirty="0">
            <a:solidFill>
              <a:schemeClr val="tx1"/>
            </a:solidFill>
            <a:latin typeface="Trebuchet MS" panose="020B0603020202020204" pitchFamily="34" charset="0"/>
          </a:endParaRPr>
        </a:p>
      </dsp:txBody>
      <dsp:txXfrm>
        <a:off x="3498067" y="5151927"/>
        <a:ext cx="1768436" cy="105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9B1E-75DB-498E-B5B7-78634DD8D7CE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C3385-3185-45FD-9997-CA97D537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8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2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4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7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 txBox="1">
            <a:spLocks noGrp="1" noChangeArrowheads="1"/>
          </p:cNvSpPr>
          <p:nvPr/>
        </p:nvSpPr>
        <p:spPr bwMode="auto">
          <a:xfrm>
            <a:off x="3817399" y="10238572"/>
            <a:ext cx="2920483" cy="5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fld id="{415C60EB-12EE-46E7-8A9D-AF4E18E86999}" type="slidenum">
              <a:rPr lang="ru-RU" altLang="ru-RU"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12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049" y="5118423"/>
            <a:ext cx="5389360" cy="4849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s.fas.gov.ru/node/63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27965"/>
              </p:ext>
            </p:extLst>
          </p:nvPr>
        </p:nvGraphicFramePr>
        <p:xfrm>
          <a:off x="856178" y="2705908"/>
          <a:ext cx="8607300" cy="3398588"/>
        </p:xfrm>
        <a:graphic>
          <a:graphicData uri="http://schemas.openxmlformats.org/drawingml/2006/table">
            <a:tbl>
              <a:tblPr/>
              <a:tblGrid>
                <a:gridCol w="8607300"/>
              </a:tblGrid>
              <a:tr h="210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38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Создание системы Общественных советов при ТО ФАС России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24 января 2019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3505" r="28055" b="7684"/>
          <a:stretch/>
        </p:blipFill>
        <p:spPr>
          <a:xfrm>
            <a:off x="1582305" y="300165"/>
            <a:ext cx="1910444" cy="240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r="18184"/>
          <a:stretch/>
        </p:blipFill>
        <p:spPr>
          <a:xfrm>
            <a:off x="6050071" y="320417"/>
            <a:ext cx="2320197" cy="23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40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84" y="208899"/>
            <a:ext cx="9568956" cy="6264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Активность членов ОС при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ФАС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России</a:t>
            </a:r>
            <a:endParaRPr lang="ru-RU" sz="3200" b="1" dirty="0">
              <a:solidFill>
                <a:srgbClr val="006876"/>
              </a:solidFill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04" t="13334" r="37124" b="4291"/>
          <a:stretch/>
        </p:blipFill>
        <p:spPr>
          <a:xfrm>
            <a:off x="476917" y="1014608"/>
            <a:ext cx="5361141" cy="5649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989" t="19285" r="37108" b="4658"/>
          <a:stretch/>
        </p:blipFill>
        <p:spPr>
          <a:xfrm>
            <a:off x="5838058" y="1405094"/>
            <a:ext cx="4882136" cy="48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17" y="830504"/>
            <a:ext cx="8596668" cy="5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382"/>
                </a:solidFill>
              </a:rPr>
              <a:t>График объявления конкурсов по формированию ОС при ТО ФАС России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944" y="1794637"/>
            <a:ext cx="8596668" cy="42944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89273"/>
              </p:ext>
            </p:extLst>
          </p:nvPr>
        </p:nvGraphicFramePr>
        <p:xfrm>
          <a:off x="587663" y="1794637"/>
          <a:ext cx="8128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округ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Февраль 2019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Март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Апрель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СФО, КФО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Май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СЗФО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Июнь 2019 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ДФО, УФО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Июль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СКФО, ЮФО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3EA8E7-BC64-4893-B774-E7E2F9D6B75B}" type="slidenum">
              <a:rPr lang="ru-RU" alt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800" b="1">
              <a:solidFill>
                <a:srgbClr val="898989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29653" y="2753591"/>
            <a:ext cx="4705350" cy="3430379"/>
            <a:chOff x="2700338" y="1125538"/>
            <a:chExt cx="4705350" cy="399891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700338" y="1125538"/>
              <a:ext cx="4705350" cy="2362200"/>
              <a:chOff x="1676400" y="2743200"/>
              <a:chExt cx="4343400" cy="2362200"/>
            </a:xfrm>
          </p:grpSpPr>
          <p:pic>
            <p:nvPicPr>
              <p:cNvPr id="5" name="Picture 5" descr="FAS-logo-colo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1" y="2743200"/>
                <a:ext cx="533399" cy="582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6" descr="14098_427100966728_20531316728_5146316_6182604_n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5814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twitter_newbird_blu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267200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8"/>
              <p:cNvSpPr txBox="1">
                <a:spLocks noChangeArrowheads="1"/>
              </p:cNvSpPr>
              <p:nvPr/>
            </p:nvSpPr>
            <p:spPr bwMode="auto">
              <a:xfrm>
                <a:off x="2536580" y="2819400"/>
                <a:ext cx="33308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www.fas.gov.ru</a:t>
                </a:r>
              </a:p>
            </p:txBody>
          </p:sp>
          <p:sp>
            <p:nvSpPr>
              <p:cNvPr id="9" name="TextBox 9"/>
              <p:cNvSpPr txBox="1">
                <a:spLocks noChangeArrowheads="1"/>
              </p:cNvSpPr>
              <p:nvPr/>
            </p:nvSpPr>
            <p:spPr bwMode="auto">
              <a:xfrm>
                <a:off x="2536580" y="3590925"/>
                <a:ext cx="33308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FAS-book</a:t>
                </a:r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2536580" y="4343400"/>
                <a:ext cx="34832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rus_fas</a:t>
                </a:r>
                <a:endParaRPr 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11" name="Picture 2" descr="Вконтакт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3657600"/>
              <a:ext cx="576262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2"/>
            <p:cNvSpPr>
              <a:spLocks noChangeArrowheads="1"/>
            </p:cNvSpPr>
            <p:nvPr/>
          </p:nvSpPr>
          <p:spPr bwMode="auto">
            <a:xfrm>
              <a:off x="3668713" y="3644900"/>
              <a:ext cx="13081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fas_rus</a:t>
              </a:r>
              <a:endPara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2" descr="Report Says Instagram May Soon Add A Messaging Function -- AppAdvic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25" y="4525963"/>
              <a:ext cx="600075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3679825" y="4491038"/>
              <a:ext cx="15367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fas_time</a:t>
              </a:r>
              <a:endPara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33824" y="1047751"/>
            <a:ext cx="5975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6876"/>
                </a:solidFill>
                <a:latin typeface="Trebuchet MS" panose="020B0603020202020204" pitchFamily="34" charset="0"/>
              </a:rPr>
              <a:t>СПАСИБО ЗА ВНИМАНИЕ!</a:t>
            </a:r>
          </a:p>
        </p:txBody>
      </p:sp>
      <p:pic>
        <p:nvPicPr>
          <p:cNvPr id="18" name="Picture 4" descr="http://belgorod.er.ru/media/userdata/news/2012/02/16/28757a52cdd1fd07f8d9180148c98e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2983357" y="2046047"/>
            <a:ext cx="746645" cy="55998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37703" y="1942443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333399"/>
                </a:solidFill>
              </a:rPr>
              <a:t>contr@fas.gov.ru</a:t>
            </a:r>
            <a:endParaRPr lang="en-US" sz="3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81775" y="293510"/>
            <a:ext cx="10453958" cy="18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Указ Президента Российской Федерации от 21.12.2017 № 618 «Об основных направлениях государственной политики по развитию конкуренции»</a:t>
            </a: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774" y="2122987"/>
            <a:ext cx="10903967" cy="4293689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2400" i="1" dirty="0" smtClean="0">
                <a:solidFill>
                  <a:schemeClr val="tx1"/>
                </a:solidFill>
                <a:latin typeface="+mj-lt"/>
              </a:rPr>
              <a:t>. 9 «Предложить Общественной палате Российской Федерации создание совещательных органов по развитию конкуренции на базе общественно-консультативных советов Федеральной антимонопольной службы во всех субъектах Российской Федерации, а также принять участие в работе коллегиального координационного или совещательного органа, созданных в субъектах Российской Федерации при высшем должностном лице для внедрения стандарта развития конкуренции в субъектах Российской Федерации, утвержденного распоряжением Правительства Российской Федерации от 5 сентября 2015 г. № 1738-р.»</a:t>
            </a:r>
            <a:endParaRPr lang="ru-RU" sz="2400" i="1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600" i="1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613775" y="2213298"/>
            <a:ext cx="9081369" cy="3162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600" i="1" dirty="0" smtClean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62" y="186267"/>
            <a:ext cx="8994910" cy="1068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382"/>
                </a:solidFill>
              </a:rPr>
              <a:t>Положение об Общественном совете при территориальном органе ФАС России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4260" y="1488033"/>
            <a:ext cx="4798667" cy="323693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Согласовано с Общественной палатой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Утверждено приказом ФАС России от 26.12.2018 №1865/18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Дополнительные требования к общественным организациям и кандидатам в члены Общественного совета при ТО ФАС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382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7382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007382"/>
                </a:solidFill>
                <a:hlinkClick r:id="rId2"/>
              </a:rPr>
              <a:t>os.fas.gov.ru/node/635</a:t>
            </a:r>
            <a:r>
              <a:rPr lang="ru-RU" sz="2400" dirty="0" smtClean="0">
                <a:solidFill>
                  <a:srgbClr val="007382"/>
                </a:solidFill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4" y="1158425"/>
            <a:ext cx="4504016" cy="54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153887" y="332656"/>
            <a:ext cx="8033656" cy="15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sz="240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5140" name="Прямоугольник 3"/>
          <p:cNvSpPr>
            <a:spLocks noChangeArrowheads="1"/>
          </p:cNvSpPr>
          <p:nvPr/>
        </p:nvSpPr>
        <p:spPr bwMode="auto">
          <a:xfrm>
            <a:off x="2286000" y="5229225"/>
            <a:ext cx="6629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62515" y="10234"/>
            <a:ext cx="75065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Порядок </a:t>
            </a: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формирования состава </a:t>
            </a: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ОС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54027" y="1186221"/>
            <a:ext cx="8994412" cy="5595580"/>
            <a:chOff x="854027" y="1186221"/>
            <a:chExt cx="8994412" cy="5595580"/>
          </a:xfrm>
        </p:grpSpPr>
        <p:sp>
          <p:nvSpPr>
            <p:cNvPr id="13" name="TextBox 12"/>
            <p:cNvSpPr txBox="1"/>
            <p:nvPr/>
          </p:nvSpPr>
          <p:spPr>
            <a:xfrm>
              <a:off x="1211830" y="4412238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070C0"/>
                  </a:solidFill>
                </a:rPr>
                <a:t>30% кандидатов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344318" y="4716418"/>
              <a:ext cx="3504121" cy="595436"/>
              <a:chOff x="6142822" y="4772796"/>
              <a:chExt cx="3504121" cy="595436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41" t="15982" r="29062" b="43333"/>
              <a:stretch/>
            </p:blipFill>
            <p:spPr>
              <a:xfrm>
                <a:off x="8149537" y="4782209"/>
                <a:ext cx="546938" cy="559727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12" r="3503" b="14689"/>
              <a:stretch/>
            </p:blipFill>
            <p:spPr>
              <a:xfrm>
                <a:off x="7198626" y="4848061"/>
                <a:ext cx="897064" cy="441162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042" y="4897897"/>
                <a:ext cx="891901" cy="391298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9" t="7946" r="2464" b="10388"/>
              <a:stretch/>
            </p:blipFill>
            <p:spPr>
              <a:xfrm>
                <a:off x="6142822" y="4772796"/>
                <a:ext cx="947271" cy="595436"/>
              </a:xfrm>
              <a:prstGeom prst="rect">
                <a:avLst/>
              </a:prstGeom>
            </p:spPr>
          </p:pic>
        </p:grpSp>
        <p:cxnSp>
          <p:nvCxnSpPr>
            <p:cNvPr id="22" name="Прямая со стрелкой 21"/>
            <p:cNvCxnSpPr/>
            <p:nvPr/>
          </p:nvCxnSpPr>
          <p:spPr>
            <a:xfrm flipH="1">
              <a:off x="5470383" y="5230965"/>
              <a:ext cx="672439" cy="54822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982305" y="4781570"/>
              <a:ext cx="1268242" cy="98928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854027" y="1186221"/>
              <a:ext cx="7842448" cy="5595580"/>
              <a:chOff x="2000408" y="1252012"/>
              <a:chExt cx="7842448" cy="559558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4353557" y="4105250"/>
                <a:ext cx="3046195" cy="21187"/>
              </a:xfrm>
              <a:prstGeom prst="straightConnector1">
                <a:avLst/>
              </a:prstGeom>
              <a:ln w="508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1" r="18184"/>
              <a:stretch/>
            </p:blipFill>
            <p:spPr>
              <a:xfrm>
                <a:off x="7609436" y="3094396"/>
                <a:ext cx="1305964" cy="13427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490699" y="4412877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70C0"/>
                    </a:solidFill>
                  </a:rPr>
                  <a:t>70% кандидатов</a:t>
                </a: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7609436" y="2889619"/>
                <a:ext cx="2017332" cy="3093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b="1" dirty="0">
                    <a:solidFill>
                      <a:srgbClr val="007187"/>
                    </a:solidFill>
                  </a:rPr>
                  <a:t>ТО ФАС России</a:t>
                </a: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624" y="3076473"/>
                <a:ext cx="1172030" cy="980599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1" r="18184"/>
              <a:stretch/>
            </p:blipFill>
            <p:spPr>
              <a:xfrm>
                <a:off x="5318446" y="1710419"/>
                <a:ext cx="1232312" cy="1266992"/>
              </a:xfrm>
              <a:prstGeom prst="rect">
                <a:avLst/>
              </a:prstGeom>
            </p:spPr>
          </p:pic>
          <p:pic>
            <p:nvPicPr>
              <p:cNvPr id="27" name="Picture 4" descr="&amp;Tcy;&amp;ocy;, &amp;chcy;&amp;tcy;&amp;ocy; &amp;yacy; &amp;scy; &amp;vcy;&amp;acy;&amp;mcy;&amp;icy; &amp;scy;&amp;pcy;&amp;ocy;&amp;rcy;&amp;yucy;, &amp;ncy;&amp;iecy; &amp;ocy;&amp;zcy;&amp;ncy;&amp;acy;&amp;chcy;&amp;acy;&amp;iecy;&amp;tcy;, &amp;chcy;&amp;tcy;&amp;ocy; &amp;yacy; &amp;ocy;&amp;tcy;&amp;kcy;&amp;acy;&amp;zcy;&amp;ycy;&amp;vcy;&amp;acy;&amp;yucy; &amp;vcy;&amp;acy;&amp;mcy; &amp;vcy; &amp;pcy;&amp;rcy;&amp;acy;&amp;vcy;&amp;iecy; &amp;ncy;&amp;acy; &amp;icy;&amp;ncy;&amp;ucy;&amp;yucy; &amp;tcy;&amp;ocy;&amp;chcy;&amp;kcy;&amp;ucy; &amp;zcy;&amp;rcy;&amp;iecy;&amp;ncy;&amp;icy;&amp;yacy;. - &amp;Dcy;&amp;iecy;&amp;mcy;&amp;ocy;&amp;kcy;&amp;rcy;&amp;acy;&amp;tcy;&amp;icy;&amp;chcy;&amp;ncy;&amp;acy;&amp;yacy; &amp;ncy;&amp;acy;&amp;shcy;&amp;acy;, &amp;dcy;&amp;iecy;&amp;mcy;&amp;ocy;&amp;kcy;&amp;rcy;&amp;acy;&amp;tcy;&amp;icy;&amp;chcy;&amp;ncy;&amp;acy;&amp;yacy;.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9375" t="6000" r="9999" b="6999"/>
              <a:stretch>
                <a:fillRect/>
              </a:stretch>
            </p:blipFill>
            <p:spPr bwMode="auto">
              <a:xfrm>
                <a:off x="2232365" y="3126216"/>
                <a:ext cx="1974803" cy="1331843"/>
              </a:xfrm>
              <a:prstGeom prst="rect">
                <a:avLst/>
              </a:prstGeom>
              <a:noFill/>
            </p:spPr>
          </p:pic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5071142" y="1252012"/>
                <a:ext cx="2091269" cy="3093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b="1" dirty="0">
                    <a:solidFill>
                      <a:srgbClr val="007187"/>
                    </a:solidFill>
                  </a:rPr>
                  <a:t>ЦА ФАС России</a:t>
                </a:r>
              </a:p>
            </p:txBody>
          </p: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4207168" y="2480624"/>
                <a:ext cx="1111278" cy="714796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6550758" y="2463524"/>
                <a:ext cx="1091908" cy="641857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000408" y="5996130"/>
                <a:ext cx="7842448" cy="8514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ru-RU" b="1" dirty="0"/>
              </a:p>
              <a:p>
                <a:pPr algn="ctr"/>
                <a:r>
                  <a:rPr lang="ru-RU" b="1" u="sng" dirty="0"/>
                  <a:t>ОС ТО ФАС РОССИИ </a:t>
                </a:r>
              </a:p>
              <a:p>
                <a:pPr algn="ctr"/>
                <a:r>
                  <a:rPr lang="ru-RU" i="1" dirty="0"/>
                  <a:t>Количественный состав утверждается Руководителем ТО ФАС России в пределах от 12 до 20 человек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8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04" y="56618"/>
            <a:ext cx="7589540" cy="821652"/>
          </a:xfrm>
        </p:spPr>
        <p:txBody>
          <a:bodyPr/>
          <a:lstStyle/>
          <a:p>
            <a:r>
              <a:rPr lang="ru-RU" sz="3200" b="1" dirty="0">
                <a:solidFill>
                  <a:srgbClr val="006876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Процесс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6876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формирования ОС </a:t>
            </a:r>
            <a:endParaRPr lang="ru-RU" sz="3200" b="1" dirty="0">
              <a:solidFill>
                <a:srgbClr val="006876"/>
              </a:solidFill>
              <a:latin typeface="Trebuchet MS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48017" y="1997175"/>
            <a:ext cx="3654391" cy="5344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</a:t>
            </a:r>
            <a:r>
              <a:rPr lang="ru-RU" sz="1800" dirty="0" smtClean="0">
                <a:solidFill>
                  <a:srgbClr val="FF0000"/>
                </a:solidFill>
              </a:rPr>
              <a:t>объявляет конкурс </a:t>
            </a:r>
            <a:r>
              <a:rPr lang="ru-RU" sz="1800" dirty="0" smtClean="0">
                <a:solidFill>
                  <a:schemeClr val="tx1"/>
                </a:solidFill>
              </a:rPr>
              <a:t>(публикация информации на сайте) </a:t>
            </a:r>
            <a:r>
              <a:rPr lang="ru-RU" sz="1800" dirty="0" smtClean="0">
                <a:solidFill>
                  <a:srgbClr val="7030A0"/>
                </a:solidFill>
              </a:rPr>
              <a:t>ОДНОВРЕМЕННО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40724" y="1093045"/>
            <a:ext cx="3654391" cy="491918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</a:rPr>
              <a:t>ФАС России направляет запрос о кандидатурах в ОП </a:t>
            </a:r>
            <a:r>
              <a:rPr lang="ru-RU" sz="1800" dirty="0" smtClean="0">
                <a:solidFill>
                  <a:schemeClr val="tx1"/>
                </a:solidFill>
              </a:rPr>
              <a:t>РФ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176404" y="1088191"/>
            <a:ext cx="3890817" cy="470384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ФАС </a:t>
            </a:r>
            <a:r>
              <a:rPr lang="ru-RU" sz="1800" dirty="0" smtClean="0">
                <a:solidFill>
                  <a:srgbClr val="FF0000"/>
                </a:solidFill>
              </a:rPr>
              <a:t>объявляет </a:t>
            </a:r>
            <a:r>
              <a:rPr lang="ru-RU" sz="1800" dirty="0">
                <a:solidFill>
                  <a:srgbClr val="FF0000"/>
                </a:solidFill>
              </a:rPr>
              <a:t>конкурс </a:t>
            </a:r>
            <a:r>
              <a:rPr lang="ru-RU" sz="1800" dirty="0">
                <a:solidFill>
                  <a:schemeClr val="tx1"/>
                </a:solidFill>
              </a:rPr>
              <a:t>(публикация информации на </a:t>
            </a:r>
            <a:r>
              <a:rPr lang="ru-RU" sz="1800" dirty="0" smtClean="0">
                <a:solidFill>
                  <a:schemeClr val="tx1"/>
                </a:solidFill>
              </a:rPr>
              <a:t>сайте</a:t>
            </a:r>
            <a:r>
              <a:rPr lang="ru-RU" sz="1800" dirty="0">
                <a:solidFill>
                  <a:schemeClr val="tx1"/>
                </a:solidFill>
              </a:rPr>
              <a:t>) ) </a:t>
            </a:r>
            <a:r>
              <a:rPr lang="ru-RU" sz="1800" dirty="0" smtClean="0">
                <a:solidFill>
                  <a:srgbClr val="7030A0"/>
                </a:solidFill>
              </a:rPr>
              <a:t>ОДНОВРЕМЕННО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55310" y="3979640"/>
            <a:ext cx="3654391" cy="5967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проводит анализ документов кандидатов </a:t>
            </a:r>
            <a:r>
              <a:rPr lang="ru-RU" sz="1800" dirty="0" smtClean="0">
                <a:solidFill>
                  <a:srgbClr val="7030A0"/>
                </a:solidFill>
              </a:rPr>
              <a:t>(14 дней)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5190487" y="4001110"/>
            <a:ext cx="3890817" cy="5902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ТО проводит анализ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документов кандидатов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848017" y="4991178"/>
            <a:ext cx="3654391" cy="578693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направляет решение в ТО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855310" y="2990220"/>
            <a:ext cx="3661684" cy="529865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Заинтересованные лица направляют документы в ОП РФ </a:t>
            </a:r>
            <a:r>
              <a:rPr lang="ru-RU" sz="1800" dirty="0" smtClean="0">
                <a:solidFill>
                  <a:srgbClr val="7030A0"/>
                </a:solidFill>
              </a:rPr>
              <a:t>(1 месяц)</a:t>
            </a:r>
            <a:endParaRPr lang="ru-RU" sz="1800" dirty="0">
              <a:solidFill>
                <a:srgbClr val="7030A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641888" y="1584963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перфолента 64"/>
          <p:cNvSpPr/>
          <p:nvPr/>
        </p:nvSpPr>
        <p:spPr>
          <a:xfrm>
            <a:off x="1405573" y="5678437"/>
            <a:ext cx="6867662" cy="1165779"/>
          </a:xfrm>
          <a:prstGeom prst="flowChartPunchedTape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ТО </a:t>
            </a:r>
            <a:r>
              <a:rPr lang="ru-RU" sz="2000" dirty="0">
                <a:solidFill>
                  <a:schemeClr val="tx1"/>
                </a:solidFill>
              </a:rPr>
              <a:t>издает приказ об утверждении состава </a:t>
            </a:r>
            <a:r>
              <a:rPr lang="ru-RU" sz="2000" dirty="0" smtClean="0">
                <a:solidFill>
                  <a:schemeClr val="tx1"/>
                </a:solidFill>
              </a:rPr>
              <a:t>ОС совместно/согласовано с ОП РФ и ФАС России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5176397" y="2982754"/>
            <a:ext cx="3890817" cy="550256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ТО консультируется с НКО и ведущими бизнес-объединениями </a:t>
            </a:r>
            <a:r>
              <a:rPr lang="ru-RU" sz="1600" dirty="0" smtClean="0">
                <a:solidFill>
                  <a:srgbClr val="7030A0"/>
                </a:solidFill>
              </a:rPr>
              <a:t>(</a:t>
            </a:r>
            <a:r>
              <a:rPr lang="ru-RU" sz="1600" dirty="0">
                <a:solidFill>
                  <a:srgbClr val="7030A0"/>
                </a:solidFill>
              </a:rPr>
              <a:t>1 месяц</a:t>
            </a:r>
            <a:r>
              <a:rPr lang="ru-RU" sz="1600" dirty="0" smtClean="0">
                <a:solidFill>
                  <a:srgbClr val="7030A0"/>
                </a:solidFill>
              </a:rPr>
              <a:t>)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8" name="Текст 3"/>
          <p:cNvSpPr txBox="1">
            <a:spLocks/>
          </p:cNvSpPr>
          <p:nvPr/>
        </p:nvSpPr>
        <p:spPr>
          <a:xfrm>
            <a:off x="5176398" y="1988314"/>
            <a:ext cx="3890817" cy="542789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формирует конкурсную комиссию</a:t>
            </a:r>
          </a:p>
        </p:txBody>
      </p:sp>
      <p:cxnSp>
        <p:nvCxnSpPr>
          <p:cNvPr id="47" name="Прямая со стрелкой 46"/>
          <p:cNvCxnSpPr>
            <a:endCxn id="26" idx="0"/>
          </p:cNvCxnSpPr>
          <p:nvPr/>
        </p:nvCxnSpPr>
        <p:spPr>
          <a:xfrm>
            <a:off x="7135896" y="3533010"/>
            <a:ext cx="0" cy="4681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7135896" y="2531103"/>
            <a:ext cx="5999" cy="4591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641888" y="2531617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641888" y="3520085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625243" y="4562565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767210" y="5317175"/>
            <a:ext cx="0" cy="4787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3"/>
          <p:cNvSpPr txBox="1">
            <a:spLocks/>
          </p:cNvSpPr>
          <p:nvPr/>
        </p:nvSpPr>
        <p:spPr>
          <a:xfrm>
            <a:off x="5032013" y="4979610"/>
            <a:ext cx="3890817" cy="5902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формирует общий список кандидатов </a:t>
            </a:r>
            <a:r>
              <a:rPr lang="ru-RU" sz="1800" dirty="0" smtClean="0">
                <a:solidFill>
                  <a:srgbClr val="7030A0"/>
                </a:solidFill>
              </a:rPr>
              <a:t>(10 дней)</a:t>
            </a:r>
            <a:endParaRPr lang="ru-RU" sz="1800" dirty="0">
              <a:solidFill>
                <a:srgbClr val="7030A0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31" idx="3"/>
            <a:endCxn id="68" idx="1"/>
          </p:cNvCxnSpPr>
          <p:nvPr/>
        </p:nvCxnSpPr>
        <p:spPr>
          <a:xfrm flipV="1">
            <a:off x="4502408" y="5274741"/>
            <a:ext cx="529605" cy="578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35896" y="1584963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20281" y="4591371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2791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382"/>
                </a:solidFill>
              </a:rPr>
              <a:t>Требования </a:t>
            </a:r>
            <a:r>
              <a:rPr lang="ru-RU" sz="3200" b="1" dirty="0">
                <a:solidFill>
                  <a:srgbClr val="007382"/>
                </a:solidFill>
              </a:rPr>
              <a:t>к общественным </a:t>
            </a:r>
            <a:r>
              <a:rPr lang="ru-RU" sz="3200" b="1" dirty="0" smtClean="0">
                <a:solidFill>
                  <a:srgbClr val="007382"/>
                </a:solidFill>
              </a:rPr>
              <a:t>объединениям и кандидатам в Общественный совет при ТО ФАС России</a:t>
            </a:r>
            <a:endParaRPr lang="ru-RU" sz="3200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72852"/>
            <a:ext cx="4185623" cy="57626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382"/>
                </a:solidFill>
              </a:rPr>
              <a:t>Общественное объединение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449114"/>
            <a:ext cx="4185623" cy="33041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зарегистрировано и осуществляет деятельность на территории РФ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период деятельности не менее трех лет с момента государственной регистрации на дату объявления конкурсного отбора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не находится в процессе ликвидации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цели и направления деятельности, соответствуют деятельности ФАС России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осуществляет деятельность в сфере полномочий ФАС России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007382"/>
                </a:solidFill>
              </a:rPr>
              <a:t>Членом Общественного совета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rgbClr val="007382"/>
                </a:solidFill>
              </a:rPr>
              <a:t>Может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стать гражданин </a:t>
            </a:r>
            <a:r>
              <a:rPr lang="ru-RU" sz="1600" dirty="0" smtClean="0">
                <a:solidFill>
                  <a:schemeClr val="tx1"/>
                </a:solidFill>
              </a:rPr>
              <a:t>РФ: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возраст </a:t>
            </a:r>
            <a:r>
              <a:rPr lang="ru-RU" sz="1600" dirty="0">
                <a:solidFill>
                  <a:schemeClr val="tx1"/>
                </a:solidFill>
              </a:rPr>
              <a:t>от 21 </a:t>
            </a:r>
            <a:r>
              <a:rPr lang="ru-RU" sz="1600" dirty="0" smtClean="0">
                <a:solidFill>
                  <a:schemeClr val="tx1"/>
                </a:solidFill>
              </a:rPr>
              <a:t>года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опыт </a:t>
            </a:r>
            <a:r>
              <a:rPr lang="ru-RU" sz="1600" dirty="0">
                <a:solidFill>
                  <a:schemeClr val="tx1"/>
                </a:solidFill>
              </a:rPr>
              <a:t>работы по профилю деятельности ФАС России не менее одного </a:t>
            </a:r>
            <a:r>
              <a:rPr lang="ru-RU" sz="1600" dirty="0" smtClean="0">
                <a:solidFill>
                  <a:schemeClr val="tx1"/>
                </a:solidFill>
              </a:rPr>
              <a:t>года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имеет конфликта интересов, связанного с осуществлением деятельности члена Общественного совета при ТО ФАС </a:t>
            </a:r>
            <a:r>
              <a:rPr lang="ru-RU" sz="1600" dirty="0" smtClean="0">
                <a:solidFill>
                  <a:schemeClr val="tx1"/>
                </a:solidFill>
              </a:rPr>
              <a:t>России</a:t>
            </a:r>
          </a:p>
          <a:p>
            <a:r>
              <a:rPr lang="ru-RU" sz="1600" b="1" u="sng" dirty="0" smtClean="0">
                <a:solidFill>
                  <a:srgbClr val="007382"/>
                </a:solidFill>
              </a:rPr>
              <a:t>Не может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Должностные лица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Если состоит в ОС при ТО другого ФОИВ/РОИВ (в ОЦ при ЦА можно)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77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329343" y="221230"/>
            <a:ext cx="5616624" cy="5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Организация </a:t>
            </a: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работы</a:t>
            </a: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 ОС</a:t>
            </a:r>
            <a:endParaRPr lang="ru-RU" b="1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5140" name="Прямоугольник 3"/>
          <p:cNvSpPr>
            <a:spLocks noChangeArrowheads="1"/>
          </p:cNvSpPr>
          <p:nvPr/>
        </p:nvSpPr>
        <p:spPr bwMode="auto">
          <a:xfrm>
            <a:off x="2286000" y="5229225"/>
            <a:ext cx="6629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3437589"/>
              </p:ext>
            </p:extLst>
          </p:nvPr>
        </p:nvGraphicFramePr>
        <p:xfrm>
          <a:off x="1805313" y="919956"/>
          <a:ext cx="8691497" cy="571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6091021"/>
              </p:ext>
            </p:extLst>
          </p:nvPr>
        </p:nvGraphicFramePr>
        <p:xfrm>
          <a:off x="-751562" y="773113"/>
          <a:ext cx="10606761" cy="641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85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2" y="207050"/>
            <a:ext cx="8596668" cy="645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382"/>
                </a:solidFill>
              </a:rPr>
              <a:t>Антимонопольный </a:t>
            </a:r>
            <a:r>
              <a:rPr lang="ru-RU" dirty="0" err="1" smtClean="0">
                <a:solidFill>
                  <a:srgbClr val="007382"/>
                </a:solidFill>
              </a:rPr>
              <a:t>комплаенс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688" y="1174172"/>
            <a:ext cx="8768001" cy="4255239"/>
          </a:xfrm>
        </p:spPr>
        <p:txBody>
          <a:bodyPr>
            <a:noAutofit/>
          </a:bodyPr>
          <a:lstStyle/>
          <a:p>
            <a:r>
              <a:rPr lang="ru-RU" altLang="ru-RU" sz="2200" dirty="0" smtClean="0">
                <a:solidFill>
                  <a:srgbClr val="007382"/>
                </a:solidFill>
              </a:rPr>
              <a:t>Общественный совет</a:t>
            </a:r>
            <a:r>
              <a:rPr lang="ru-RU" altLang="ru-RU" sz="2200" dirty="0" smtClean="0"/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при ФАС </a:t>
            </a:r>
            <a:r>
              <a:rPr lang="ru-RU" altLang="ru-RU" sz="2200" dirty="0">
                <a:solidFill>
                  <a:schemeClr val="tx1"/>
                </a:solidFill>
              </a:rPr>
              <a:t>России </a:t>
            </a:r>
            <a:r>
              <a:rPr lang="ru-RU" altLang="ru-RU" sz="2200" dirty="0" smtClean="0">
                <a:solidFill>
                  <a:schemeClr val="tx1"/>
                </a:solidFill>
              </a:rPr>
              <a:t> - коллегиальный орган, осуществляющий оценку </a:t>
            </a:r>
            <a:r>
              <a:rPr lang="ru-RU" altLang="ru-RU" sz="2200" dirty="0">
                <a:solidFill>
                  <a:schemeClr val="tx1"/>
                </a:solidFill>
              </a:rPr>
              <a:t>эффективности </a:t>
            </a:r>
            <a:r>
              <a:rPr lang="ru-RU" altLang="ru-RU" sz="2200" dirty="0" smtClean="0">
                <a:solidFill>
                  <a:schemeClr val="tx1"/>
                </a:solidFill>
              </a:rPr>
              <a:t>антимонопольного </a:t>
            </a:r>
            <a:r>
              <a:rPr lang="ru-RU" altLang="ru-RU" sz="2200" dirty="0">
                <a:solidFill>
                  <a:schemeClr val="tx1"/>
                </a:solidFill>
              </a:rPr>
              <a:t>комплаенса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Рассмотрение и оценка плана мероприятий («дорожной карты») по снижению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</a:t>
            </a:r>
            <a:r>
              <a:rPr lang="ru-RU" sz="2200" dirty="0">
                <a:solidFill>
                  <a:schemeClr val="tx1"/>
                </a:solidFill>
              </a:rPr>
              <a:t>ФАС </a:t>
            </a:r>
            <a:r>
              <a:rPr lang="ru-RU" sz="2200" dirty="0" smtClean="0">
                <a:solidFill>
                  <a:schemeClr val="tx1"/>
                </a:solidFill>
              </a:rPr>
              <a:t>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Рассмотрение и </a:t>
            </a:r>
            <a:r>
              <a:rPr lang="ru-RU" sz="2200" u="sng" dirty="0" smtClean="0">
                <a:solidFill>
                  <a:schemeClr val="tx1"/>
                </a:solidFill>
              </a:rPr>
              <a:t>утверждение</a:t>
            </a:r>
            <a:r>
              <a:rPr lang="ru-RU" sz="2200" dirty="0" smtClean="0">
                <a:solidFill>
                  <a:schemeClr val="tx1"/>
                </a:solidFill>
              </a:rPr>
              <a:t> доклада об антимонопольном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комплаенсе</a:t>
            </a:r>
            <a:r>
              <a:rPr lang="ru-RU" sz="2200" dirty="0" smtClean="0">
                <a:solidFill>
                  <a:schemeClr val="tx1"/>
                </a:solidFill>
              </a:rPr>
              <a:t> после подписания руководителем ФАС России</a:t>
            </a:r>
          </a:p>
          <a:p>
            <a:r>
              <a:rPr lang="ru-RU" altLang="ru-RU" sz="2200" dirty="0">
                <a:solidFill>
                  <a:srgbClr val="007382"/>
                </a:solidFill>
              </a:rPr>
              <a:t>Общественный совет </a:t>
            </a:r>
            <a:r>
              <a:rPr lang="ru-RU" altLang="ru-RU" sz="2200" dirty="0" smtClean="0">
                <a:solidFill>
                  <a:srgbClr val="007382"/>
                </a:solidFill>
              </a:rPr>
              <a:t>при ТО ФАС России </a:t>
            </a:r>
            <a:r>
              <a:rPr lang="ru-RU" altLang="ru-RU" sz="2200" dirty="0" smtClean="0"/>
              <a:t>- </a:t>
            </a:r>
            <a:r>
              <a:rPr lang="ru-RU" altLang="ru-RU" sz="2200" dirty="0">
                <a:solidFill>
                  <a:srgbClr val="007382"/>
                </a:solidFill>
              </a:rPr>
              <a:t>коллегиальный </a:t>
            </a:r>
            <a:r>
              <a:rPr lang="ru-RU" altLang="ru-RU" sz="2200" dirty="0" smtClean="0">
                <a:solidFill>
                  <a:srgbClr val="007382"/>
                </a:solidFill>
              </a:rPr>
              <a:t>орган, </a:t>
            </a:r>
            <a:r>
              <a:rPr lang="ru-RU" altLang="ru-RU" sz="2200" dirty="0" smtClean="0">
                <a:solidFill>
                  <a:schemeClr val="tx1"/>
                </a:solidFill>
              </a:rPr>
              <a:t>осуществляющий о</a:t>
            </a:r>
            <a:r>
              <a:rPr lang="ru-RU" sz="2200" dirty="0" smtClean="0">
                <a:solidFill>
                  <a:schemeClr val="tx1"/>
                </a:solidFill>
              </a:rPr>
              <a:t>бсуждение </a:t>
            </a:r>
            <a:r>
              <a:rPr lang="ru-RU" sz="2200" i="1" u="sng" dirty="0" smtClean="0">
                <a:solidFill>
                  <a:schemeClr val="tx1"/>
                </a:solidFill>
              </a:rPr>
              <a:t>1 раз в год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  <a:endParaRPr lang="ru-RU" altLang="ru-RU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А</a:t>
            </a:r>
            <a:r>
              <a:rPr lang="ru-RU" sz="2200" dirty="0" smtClean="0">
                <a:solidFill>
                  <a:schemeClr val="tx1"/>
                </a:solidFill>
              </a:rPr>
              <a:t>налитической справки о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-рисках в деятельности ФАС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Предложений в </a:t>
            </a:r>
            <a:r>
              <a:rPr lang="ru-RU" sz="2200" dirty="0" smtClean="0">
                <a:solidFill>
                  <a:schemeClr val="tx1"/>
                </a:solidFill>
              </a:rPr>
              <a:t>карту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</a:t>
            </a:r>
            <a:r>
              <a:rPr lang="ru-RU" sz="2200" dirty="0">
                <a:solidFill>
                  <a:schemeClr val="tx1"/>
                </a:solidFill>
              </a:rPr>
              <a:t>ФАС </a:t>
            </a:r>
            <a:r>
              <a:rPr lang="ru-RU" sz="2200" dirty="0" smtClean="0">
                <a:solidFill>
                  <a:schemeClr val="tx1"/>
                </a:solidFill>
              </a:rPr>
              <a:t>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Предложений в «дорожную карту» </a:t>
            </a:r>
            <a:r>
              <a:rPr lang="ru-RU" sz="2200" dirty="0">
                <a:solidFill>
                  <a:schemeClr val="tx1"/>
                </a:solidFill>
              </a:rPr>
              <a:t>по снижению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ФАС России</a:t>
            </a:r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006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70" t="10045" r="17087" b="4382"/>
          <a:stretch/>
        </p:blipFill>
        <p:spPr>
          <a:xfrm>
            <a:off x="723571" y="938245"/>
            <a:ext cx="7806654" cy="575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84" y="208899"/>
            <a:ext cx="9568956" cy="6553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Официальный сайт ОС при ФАС России</a:t>
            </a:r>
            <a:endParaRPr lang="ru-RU" sz="3200" b="1" dirty="0">
              <a:solidFill>
                <a:srgbClr val="006876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463" y="1709804"/>
            <a:ext cx="11361107" cy="497909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1464</TotalTime>
  <Words>598</Words>
  <Application>Microsoft Office PowerPoint</Application>
  <PresentationFormat>Широкоэкранный</PresentationFormat>
  <Paragraphs>103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Tahoma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Положение об Общественном совете при территориальном органе ФАС России</vt:lpstr>
      <vt:lpstr>Презентация PowerPoint</vt:lpstr>
      <vt:lpstr>Процесс формирования ОС </vt:lpstr>
      <vt:lpstr>Требования к общественным объединениям и кандидатам в Общественный совет при ТО ФАС России</vt:lpstr>
      <vt:lpstr>Презентация PowerPoint</vt:lpstr>
      <vt:lpstr>Антимонопольный комплаенс</vt:lpstr>
      <vt:lpstr>Официальный сайт ОС при ФАС России</vt:lpstr>
      <vt:lpstr>Активность членов ОС при ФАС России</vt:lpstr>
      <vt:lpstr>График объявления конкурсов по формированию ОС при ТО ФАС России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Волгин Илья Александрович</dc:creator>
  <cp:lastModifiedBy>Рыбаченко Елена Александровна</cp:lastModifiedBy>
  <cp:revision>103</cp:revision>
  <cp:lastPrinted>2018-11-20T08:31:57Z</cp:lastPrinted>
  <dcterms:created xsi:type="dcterms:W3CDTF">2018-09-19T14:44:42Z</dcterms:created>
  <dcterms:modified xsi:type="dcterms:W3CDTF">2019-01-24T10:11:28Z</dcterms:modified>
</cp:coreProperties>
</file>