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3" r:id="rId4"/>
    <p:sldId id="258" r:id="rId5"/>
    <p:sldId id="266" r:id="rId6"/>
    <p:sldId id="267" r:id="rId7"/>
    <p:sldId id="268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87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87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87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4764" y="0"/>
            <a:ext cx="912875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293" y="795273"/>
            <a:ext cx="10649762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87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0868" y="1792351"/>
            <a:ext cx="11516613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eshivtsev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8388" y="1962185"/>
            <a:ext cx="930821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 smtClean="0">
                <a:solidFill>
                  <a:srgbClr val="006876"/>
                </a:solidFill>
                <a:latin typeface="Cambria"/>
                <a:cs typeface="Cambria"/>
              </a:rPr>
              <a:t>"</a:t>
            </a:r>
            <a:r>
              <a:rPr lang="ru-RU" sz="2400" b="1" spc="-5" dirty="0" smtClean="0">
                <a:solidFill>
                  <a:srgbClr val="006876"/>
                </a:solidFill>
                <a:latin typeface="Cambria"/>
                <a:cs typeface="Cambria"/>
              </a:rPr>
              <a:t>Опыт взаимодействия учебного заведения с территориальным антимонопольным органом по формированию профессиональных компетенций в сфере антимонопольного регулирования будущих государственных и муниципальных служащих (на примере Амурского УФАС России и Амурского государственного университета) "</a:t>
            </a:r>
            <a:endParaRPr sz="2400" b="1" spc="-5" dirty="0">
              <a:solidFill>
                <a:srgbClr val="006876"/>
              </a:solidFill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48767"/>
            <a:ext cx="4605529" cy="17800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31994" y="6338417"/>
            <a:ext cx="13912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mbria"/>
                <a:cs typeface="Cambria"/>
              </a:rPr>
              <a:t>Москва,</a:t>
            </a:r>
            <a:r>
              <a:rPr sz="1600" spc="-80" dirty="0">
                <a:latin typeface="Cambria"/>
                <a:cs typeface="Cambria"/>
              </a:rPr>
              <a:t> </a:t>
            </a:r>
            <a:r>
              <a:rPr sz="1600" dirty="0" smtClean="0">
                <a:latin typeface="Cambria"/>
                <a:cs typeface="Cambria"/>
              </a:rPr>
              <a:t>2</a:t>
            </a:r>
            <a:r>
              <a:rPr lang="ru-RU" sz="1600" dirty="0" smtClean="0">
                <a:latin typeface="Cambria"/>
                <a:cs typeface="Cambria"/>
              </a:rPr>
              <a:t>022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15000" y="4464279"/>
            <a:ext cx="55626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Докладчик: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Плешивцев Андрей Валентинович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председатель Общественного совета при Амурском УФАС России, доцент кафедры экономической теории и государственного управления Амурского государственного университета, кандидат экономических наук; советник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государственной гражданской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службы Российской Федерации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класса</a:t>
            </a:r>
          </a:p>
          <a:p>
            <a:pPr lvl="0" algn="just" fontAlgn="base">
              <a:spcBef>
                <a:spcPts val="600"/>
              </a:spcBef>
              <a:spcAft>
                <a:spcPct val="0"/>
              </a:spcAft>
            </a:pPr>
            <a:r>
              <a:rPr lang="en-US" sz="1400" i="1" dirty="0" smtClean="0">
                <a:latin typeface="Cambria" pitchFamily="18" charset="0"/>
                <a:cs typeface="Times New Roman" pitchFamily="18" charset="0"/>
              </a:rPr>
              <a:t>e</a:t>
            </a:r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</a:t>
            </a:r>
            <a:r>
              <a:rPr lang="en-US" sz="1400" i="1" dirty="0" smtClean="0">
                <a:latin typeface="Cambria" pitchFamily="18" charset="0"/>
                <a:cs typeface="Times New Roman" pitchFamily="18" charset="0"/>
              </a:rPr>
              <a:t>mail</a:t>
            </a:r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: </a:t>
            </a:r>
            <a:r>
              <a:rPr lang="en-US" sz="1400" i="1" u="sng" dirty="0" err="1" smtClean="0">
                <a:latin typeface="Cambria" pitchFamily="18" charset="0"/>
                <a:cs typeface="Times New Roman" pitchFamily="18" charset="0"/>
                <a:hlinkClick r:id="rId3"/>
              </a:rPr>
              <a:t>pleshivtsev</a:t>
            </a:r>
            <a:r>
              <a:rPr lang="ru-RU" sz="1400" i="1" u="sng" dirty="0" smtClean="0">
                <a:latin typeface="Cambria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400" i="1" u="sng" dirty="0" smtClean="0">
                <a:latin typeface="Cambria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1400" i="1" u="sng" dirty="0" smtClean="0">
                <a:latin typeface="Cambria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i="1" u="sng" dirty="0" smtClean="0">
                <a:latin typeface="Cambria" pitchFamily="18" charset="0"/>
                <a:cs typeface="Times New Roman" pitchFamily="18" charset="0"/>
                <a:hlinkClick r:id="rId3"/>
              </a:rPr>
              <a:t>ru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293" y="457200"/>
            <a:ext cx="6998107" cy="861774"/>
          </a:xfrm>
        </p:spPr>
        <p:txBody>
          <a:bodyPr/>
          <a:lstStyle/>
          <a:p>
            <a:r>
              <a:rPr lang="ru-RU" dirty="0" smtClean="0"/>
              <a:t>Подготовка кадров по направлению «Государственное и муниципальное управление»</a:t>
            </a:r>
            <a:endParaRPr lang="ru-RU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3121025" y="3255962"/>
            <a:ext cx="4041775" cy="3678238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6ED896"/>
              </a:gs>
              <a:gs pos="100000">
                <a:srgbClr val="6ED896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ltGray">
          <a:xfrm>
            <a:off x="3659188" y="3911600"/>
            <a:ext cx="2986087" cy="27178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FEB93C"/>
              </a:gs>
              <a:gs pos="100000">
                <a:srgbClr val="FEB93C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3997325" y="4335462"/>
            <a:ext cx="2206625" cy="20066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699EF3"/>
              </a:gs>
              <a:gs pos="100000">
                <a:srgbClr val="699EF3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4281488" y="4675187"/>
            <a:ext cx="1592262" cy="1446213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rgbClr val="E466B7"/>
              </a:gs>
              <a:gs pos="100000">
                <a:srgbClr val="E466B7">
                  <a:gamma/>
                  <a:tint val="63529"/>
                  <a:invGamma/>
                </a:srgb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AutoShape 7"/>
          <p:cNvSpPr>
            <a:spLocks/>
          </p:cNvSpPr>
          <p:nvPr/>
        </p:nvSpPr>
        <p:spPr bwMode="auto">
          <a:xfrm>
            <a:off x="7712075" y="4757737"/>
            <a:ext cx="3565525" cy="536575"/>
          </a:xfrm>
          <a:prstGeom prst="accentCallout2">
            <a:avLst>
              <a:gd name="adj1" fmla="val 21301"/>
              <a:gd name="adj2" fmla="val -2139"/>
              <a:gd name="adj3" fmla="val 21301"/>
              <a:gd name="adj4" fmla="val -9616"/>
              <a:gd name="adj5" fmla="val 104440"/>
              <a:gd name="adj6" fmla="val -56991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Cambria"/>
                <a:cs typeface="Cambria"/>
              </a:rPr>
              <a:t>Управленческая</a:t>
            </a:r>
            <a:endParaRPr lang="en-US" sz="2000" dirty="0" smtClean="0">
              <a:latin typeface="Cambria"/>
              <a:cs typeface="Cambria"/>
            </a:endParaRPr>
          </a:p>
        </p:txBody>
      </p:sp>
      <p:sp>
        <p:nvSpPr>
          <p:cNvPr id="17" name="AutoShape 8"/>
          <p:cNvSpPr>
            <a:spLocks/>
          </p:cNvSpPr>
          <p:nvPr/>
        </p:nvSpPr>
        <p:spPr bwMode="gray">
          <a:xfrm>
            <a:off x="7399338" y="3948112"/>
            <a:ext cx="3849687" cy="538163"/>
          </a:xfrm>
          <a:prstGeom prst="accentCallout2">
            <a:avLst>
              <a:gd name="adj1" fmla="val 21241"/>
              <a:gd name="adj2" fmla="val -1981"/>
              <a:gd name="adj3" fmla="val 21241"/>
              <a:gd name="adj4" fmla="val -10681"/>
              <a:gd name="adj5" fmla="val 148968"/>
              <a:gd name="adj6" fmla="val -45403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r>
              <a:rPr lang="ru-RU" sz="2000" dirty="0" smtClean="0">
                <a:latin typeface="Cambria"/>
                <a:cs typeface="Cambria"/>
              </a:rPr>
              <a:t>Правовая</a:t>
            </a:r>
            <a:endParaRPr lang="en-US" sz="2000" dirty="0" smtClean="0">
              <a:latin typeface="Cambria"/>
              <a:cs typeface="Cambria"/>
            </a:endParaRPr>
          </a:p>
        </p:txBody>
      </p:sp>
      <p:sp>
        <p:nvSpPr>
          <p:cNvPr id="18" name="AutoShape 9"/>
          <p:cNvSpPr>
            <a:spLocks/>
          </p:cNvSpPr>
          <p:nvPr/>
        </p:nvSpPr>
        <p:spPr bwMode="gray">
          <a:xfrm>
            <a:off x="6935788" y="3214687"/>
            <a:ext cx="3835400" cy="536575"/>
          </a:xfrm>
          <a:prstGeom prst="accentCallout2">
            <a:avLst>
              <a:gd name="adj1" fmla="val 21301"/>
              <a:gd name="adj2" fmla="val -1986"/>
              <a:gd name="adj3" fmla="val 21301"/>
              <a:gd name="adj4" fmla="val -11630"/>
              <a:gd name="adj5" fmla="val 179588"/>
              <a:gd name="adj6" fmla="val -38454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marR="0" lvl="0" indent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Cambria"/>
                <a:cs typeface="Cambria"/>
              </a:rPr>
              <a:t>Экономическая</a:t>
            </a:r>
            <a:endParaRPr lang="en-US" sz="2000" dirty="0" smtClean="0">
              <a:latin typeface="Cambria"/>
              <a:cs typeface="Cambria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6316663" y="2493962"/>
            <a:ext cx="3814762" cy="536575"/>
          </a:xfrm>
          <a:prstGeom prst="accentCallout2">
            <a:avLst>
              <a:gd name="adj1" fmla="val 21301"/>
              <a:gd name="adj2" fmla="val -1995"/>
              <a:gd name="adj3" fmla="val 21301"/>
              <a:gd name="adj4" fmla="val -11736"/>
              <a:gd name="adj5" fmla="val 204731"/>
              <a:gd name="adj6" fmla="val -32917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r>
              <a:rPr lang="ru-RU" sz="2000" dirty="0" smtClean="0">
                <a:latin typeface="Cambria"/>
                <a:cs typeface="Cambria"/>
              </a:rPr>
              <a:t>Морально-этическая</a:t>
            </a:r>
            <a:endParaRPr lang="en-US" sz="2000" dirty="0" smtClean="0">
              <a:latin typeface="Cambria"/>
              <a:cs typeface="Cambria"/>
            </a:endParaRPr>
          </a:p>
        </p:txBody>
      </p:sp>
      <p:pic>
        <p:nvPicPr>
          <p:cNvPr id="2049" name="Picture 1" descr="C:\Users\Пользователь\Desktop\Новая папка (8)\04975a85-055a-432d-a509-56aa480a1c8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32" y="2433528"/>
            <a:ext cx="2028825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3"/>
          <p:cNvSpPr>
            <a:spLocks/>
          </p:cNvSpPr>
          <p:nvPr/>
        </p:nvSpPr>
        <p:spPr bwMode="gray">
          <a:xfrm>
            <a:off x="5073650" y="1371600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3424238" y="280511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3657600" y="26670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5334000" y="27432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 flipH="1">
            <a:off x="3743325" y="27336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5934075" y="230346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gray">
          <a:xfrm>
            <a:off x="6149975" y="2160588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 flipH="1">
            <a:off x="7835900" y="22320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 flipH="1">
            <a:off x="6253163" y="22320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Freeform 12"/>
          <p:cNvSpPr>
            <a:spLocks/>
          </p:cNvSpPr>
          <p:nvPr/>
        </p:nvSpPr>
        <p:spPr bwMode="gray">
          <a:xfrm>
            <a:off x="2492375" y="18732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gray">
          <a:xfrm>
            <a:off x="4216806" y="2603700"/>
            <a:ext cx="70403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</a:rPr>
              <a:t>2011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gray">
          <a:xfrm>
            <a:off x="6731406" y="2096825"/>
            <a:ext cx="70403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FFFF"/>
                </a:solidFill>
              </a:rPr>
              <a:t>2015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38" name="Group 15"/>
          <p:cNvGrpSpPr>
            <a:grpSpLocks/>
          </p:cNvGrpSpPr>
          <p:nvPr/>
        </p:nvGrpSpPr>
        <p:grpSpPr bwMode="auto">
          <a:xfrm>
            <a:off x="914400" y="3032126"/>
            <a:ext cx="2295525" cy="3359151"/>
            <a:chOff x="576" y="1814"/>
            <a:chExt cx="1446" cy="2116"/>
          </a:xfrm>
        </p:grpSpPr>
        <p:sp>
          <p:nvSpPr>
            <p:cNvPr id="39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gray">
            <a:xfrm>
              <a:off x="1072" y="1814"/>
              <a:ext cx="44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</a:rPr>
                <a:t>2001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576" y="2106"/>
              <a:ext cx="1440" cy="1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Cambria"/>
                  <a:cs typeface="Cambria"/>
                </a:rPr>
                <a:t>Подготовка специалистов по специальности «Государственное и муниципальное управление»</a:t>
              </a:r>
              <a:endParaRPr lang="en-US" sz="2000" dirty="0">
                <a:latin typeface="Cambria"/>
                <a:cs typeface="Cambria"/>
              </a:endParaRPr>
            </a:p>
          </p:txBody>
        </p:sp>
      </p:grp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505200" y="3352800"/>
            <a:ext cx="21336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Cambria"/>
                <a:cs typeface="Cambria"/>
              </a:rPr>
              <a:t>Переход на подготовку бакалавров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5890550" y="2539800"/>
            <a:ext cx="23622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"/>
                <a:cs typeface="Cambria"/>
              </a:rPr>
              <a:t>Подготовка магистров по направлению «Государственное и муниципальное управление»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9" name="object 4"/>
          <p:cNvSpPr txBox="1">
            <a:spLocks noGrp="1"/>
          </p:cNvSpPr>
          <p:nvPr>
            <p:ph type="title"/>
          </p:nvPr>
        </p:nvSpPr>
        <p:spPr>
          <a:xfrm>
            <a:off x="556666" y="245468"/>
            <a:ext cx="710692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1562735" algn="l"/>
                <a:tab pos="4295140" algn="l"/>
                <a:tab pos="5532755" algn="l"/>
                <a:tab pos="6097270" algn="l"/>
              </a:tabLst>
            </a:pPr>
            <a:r>
              <a:rPr lang="ru-RU" spc="-10" dirty="0" smtClean="0"/>
              <a:t>Подготовка специалистов в Амурском государственном университете</a:t>
            </a:r>
            <a:endParaRPr spc="-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5964" y="6477685"/>
            <a:ext cx="7747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2"/>
            <a:ext cx="9144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6666" y="222318"/>
            <a:ext cx="8053934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1562735" algn="l"/>
                <a:tab pos="4295140" algn="l"/>
                <a:tab pos="5532755" algn="l"/>
                <a:tab pos="6097270" algn="l"/>
              </a:tabLst>
            </a:pPr>
            <a:r>
              <a:rPr lang="ru-RU" spc="-10" dirty="0" smtClean="0"/>
              <a:t>Направления сотрудничества с органами государственной власти области на примере взаимодействия с Амурским УФАС</a:t>
            </a:r>
            <a:endParaRPr spc="-15" dirty="0"/>
          </a:p>
        </p:txBody>
      </p:sp>
      <p:sp>
        <p:nvSpPr>
          <p:cNvPr id="5" name="object 5"/>
          <p:cNvSpPr txBox="1"/>
          <p:nvPr/>
        </p:nvSpPr>
        <p:spPr>
          <a:xfrm>
            <a:off x="1009725" y="1694725"/>
            <a:ext cx="8058076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indent="3175" algn="just">
              <a:lnSpc>
                <a:spcPct val="100000"/>
              </a:lnSpc>
              <a:buSzPct val="95000"/>
            </a:pPr>
            <a:r>
              <a:rPr lang="ru-RU" sz="2000" spc="-15" dirty="0" smtClean="0">
                <a:latin typeface="Cambria"/>
                <a:cs typeface="Cambria"/>
              </a:rPr>
              <a:t>Прохождение студентами, обучающихся по направлению «Государственное и муниципальное управление» учебной и преддипломной практик на базе Амурского УФАС России и написание выпускных квалификационных работ на основе материалов, представленных Управлением</a:t>
            </a:r>
            <a:endParaRPr sz="2000" spc="-15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Cambria"/>
              <a:cs typeface="Cambria"/>
            </a:endParaRPr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182637" y="1736200"/>
            <a:ext cx="611188" cy="608013"/>
            <a:chOff x="579" y="1386"/>
            <a:chExt cx="385" cy="383"/>
          </a:xfrm>
        </p:grpSpPr>
        <p:sp>
          <p:nvSpPr>
            <p:cNvPr id="27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9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33" name="Text Box 35"/>
          <p:cNvSpPr txBox="1">
            <a:spLocks noChangeArrowheads="1"/>
          </p:cNvSpPr>
          <p:nvPr/>
        </p:nvSpPr>
        <p:spPr bwMode="gray">
          <a:xfrm>
            <a:off x="303287" y="180353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184225" y="3523525"/>
            <a:ext cx="611188" cy="608013"/>
            <a:chOff x="579" y="1386"/>
            <a:chExt cx="385" cy="383"/>
          </a:xfrm>
        </p:grpSpPr>
        <p:sp>
          <p:nvSpPr>
            <p:cNvPr id="35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1" name="Text Box 35"/>
          <p:cNvSpPr txBox="1">
            <a:spLocks noChangeArrowheads="1"/>
          </p:cNvSpPr>
          <p:nvPr/>
        </p:nvSpPr>
        <p:spPr bwMode="gray">
          <a:xfrm>
            <a:off x="304875" y="35908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80808"/>
                </a:solidFill>
              </a:rPr>
              <a:t>2</a:t>
            </a:r>
            <a:endParaRPr lang="en-US" sz="2400" b="1" dirty="0">
              <a:solidFill>
                <a:srgbClr val="080808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46225" y="3422262"/>
            <a:ext cx="8197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lnSpc>
                <a:spcPct val="100000"/>
              </a:lnSpc>
              <a:buSzPct val="95000"/>
            </a:pPr>
            <a:r>
              <a:rPr lang="ru-RU" sz="2000" spc="-15" dirty="0" smtClean="0">
                <a:latin typeface="Cambria"/>
                <a:cs typeface="Cambria"/>
              </a:rPr>
              <a:t>Участие студентов в публичных обсуждениях правоприменительной практики, проводимых Амурским УФАС России</a:t>
            </a:r>
          </a:p>
        </p:txBody>
      </p:sp>
      <p:pic>
        <p:nvPicPr>
          <p:cNvPr id="43" name="Picture 2" descr="C:\Users\Пользователь\Desktop\Новая папка (8)\Амур УФАС публичные обсуждения 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350" y="4269125"/>
            <a:ext cx="4142874" cy="2248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3" descr="C:\Users\Пользователь\Desktop\Новая папка (8)\Амур УФАС Публичные обсуждения 1 кв 2018.jpg"/>
          <p:cNvPicPr>
            <a:picLocks noChangeAspect="1" noChangeArrowheads="1"/>
          </p:cNvPicPr>
          <p:nvPr/>
        </p:nvPicPr>
        <p:blipFill>
          <a:blip r:embed="rId4" cstate="print"/>
          <a:srcRect t="3030"/>
          <a:stretch>
            <a:fillRect/>
          </a:stretch>
        </p:blipFill>
        <p:spPr bwMode="auto">
          <a:xfrm>
            <a:off x="5754550" y="4267200"/>
            <a:ext cx="314325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5964" y="6477685"/>
            <a:ext cx="7747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914400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6666" y="222318"/>
            <a:ext cx="8053934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1562735" algn="l"/>
                <a:tab pos="4295140" algn="l"/>
                <a:tab pos="5532755" algn="l"/>
                <a:tab pos="6097270" algn="l"/>
              </a:tabLst>
            </a:pPr>
            <a:r>
              <a:rPr lang="ru-RU" spc="-10" dirty="0" smtClean="0"/>
              <a:t>Направления сотрудничества с органами государственной власти области на примере взаимодействия с Амурским УФАС</a:t>
            </a:r>
            <a:endParaRPr spc="-15" dirty="0"/>
          </a:p>
        </p:txBody>
      </p:sp>
      <p:sp>
        <p:nvSpPr>
          <p:cNvPr id="5" name="object 5"/>
          <p:cNvSpPr txBox="1"/>
          <p:nvPr/>
        </p:nvSpPr>
        <p:spPr>
          <a:xfrm>
            <a:off x="1009725" y="1882605"/>
            <a:ext cx="386707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indent="3175" algn="just">
              <a:lnSpc>
                <a:spcPct val="100000"/>
              </a:lnSpc>
              <a:buSzPct val="95000"/>
            </a:pPr>
            <a:r>
              <a:rPr lang="ru-RU" sz="2000" spc="-15" dirty="0" smtClean="0">
                <a:latin typeface="Cambria"/>
                <a:cs typeface="Cambria"/>
              </a:rPr>
              <a:t>Участие сотрудников ведомства </a:t>
            </a:r>
          </a:p>
          <a:p>
            <a:pPr indent="3175" algn="just">
              <a:lnSpc>
                <a:spcPct val="100000"/>
              </a:lnSpc>
              <a:buSzPct val="95000"/>
            </a:pPr>
            <a:r>
              <a:rPr lang="ru-RU" sz="2000" spc="-15" dirty="0" smtClean="0">
                <a:latin typeface="Cambria"/>
                <a:cs typeface="Cambria"/>
              </a:rPr>
              <a:t>в учебном процессе Амурского государственного университета</a:t>
            </a:r>
            <a:endParaRPr lang="ru-RU" sz="2000" spc="-15" dirty="0">
              <a:latin typeface="Cambria"/>
              <a:cs typeface="Cambria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82637" y="1843055"/>
            <a:ext cx="611188" cy="608013"/>
            <a:chOff x="579" y="1386"/>
            <a:chExt cx="385" cy="383"/>
          </a:xfrm>
        </p:grpSpPr>
        <p:sp>
          <p:nvSpPr>
            <p:cNvPr id="27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9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33" name="Text Box 35"/>
          <p:cNvSpPr txBox="1">
            <a:spLocks noChangeArrowheads="1"/>
          </p:cNvSpPr>
          <p:nvPr/>
        </p:nvSpPr>
        <p:spPr bwMode="gray">
          <a:xfrm>
            <a:off x="303287" y="191039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80808"/>
                </a:solidFill>
              </a:rPr>
              <a:t>3</a:t>
            </a:r>
            <a:endParaRPr lang="en-US" sz="2400" b="1" dirty="0">
              <a:solidFill>
                <a:srgbClr val="080808"/>
              </a:solidFill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84225" y="4139863"/>
            <a:ext cx="611188" cy="608013"/>
            <a:chOff x="579" y="1386"/>
            <a:chExt cx="385" cy="383"/>
          </a:xfrm>
        </p:grpSpPr>
        <p:sp>
          <p:nvSpPr>
            <p:cNvPr id="35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1" name="Text Box 35"/>
          <p:cNvSpPr txBox="1">
            <a:spLocks noChangeArrowheads="1"/>
          </p:cNvSpPr>
          <p:nvPr/>
        </p:nvSpPr>
        <p:spPr bwMode="gray">
          <a:xfrm>
            <a:off x="304875" y="4207201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80808"/>
                </a:solidFill>
              </a:rPr>
              <a:t>4</a:t>
            </a:r>
            <a:endParaRPr lang="en-US" sz="2400" b="1" dirty="0">
              <a:solidFill>
                <a:srgbClr val="080808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46225" y="4038600"/>
            <a:ext cx="40067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lnSpc>
                <a:spcPct val="100000"/>
              </a:lnSpc>
              <a:buSzPct val="95000"/>
            </a:pPr>
            <a:r>
              <a:rPr lang="ru-RU" sz="2000" spc="-15" dirty="0" smtClean="0">
                <a:latin typeface="Cambria"/>
                <a:cs typeface="Cambria"/>
              </a:rPr>
              <a:t>Применение материалов официального интернет-сайта ФАС России (территориальных управлений) в учебном процессе при изучении дисциплины «Антимонопольное регулирование»</a:t>
            </a:r>
          </a:p>
        </p:txBody>
      </p:sp>
      <p:pic>
        <p:nvPicPr>
          <p:cNvPr id="17410" name="Picture 2" descr="C:\Users\Пользователь\Desktop\Новая папка (8)\Николаева АМ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76401"/>
            <a:ext cx="3657600" cy="224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t="4444" r="38498" b="26061"/>
          <a:stretch>
            <a:fillRect/>
          </a:stretch>
        </p:blipFill>
        <p:spPr bwMode="auto">
          <a:xfrm>
            <a:off x="5257800" y="4267199"/>
            <a:ext cx="3657600" cy="2324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293" y="533400"/>
            <a:ext cx="7988707" cy="430887"/>
          </a:xfrm>
        </p:spPr>
        <p:txBody>
          <a:bodyPr/>
          <a:lstStyle/>
          <a:p>
            <a:r>
              <a:rPr lang="ru-RU" spc="-10" dirty="0" smtClean="0"/>
              <a:t>Направления расширения сотрудничества</a:t>
            </a:r>
            <a:endParaRPr lang="ru-RU" spc="-10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33400" y="3278188"/>
            <a:ext cx="3124200" cy="26670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gray">
          <a:xfrm>
            <a:off x="3451225" y="3181351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8"/>
          <p:cNvSpPr>
            <a:spLocks noChangeAspect="1" noChangeArrowheads="1" noTextEdit="1"/>
          </p:cNvSpPr>
          <p:nvPr/>
        </p:nvSpPr>
        <p:spPr bwMode="gray">
          <a:xfrm flipH="1">
            <a:off x="5097463" y="3178176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gray">
          <a:xfrm>
            <a:off x="516574" y="3301938"/>
            <a:ext cx="31410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spc="-5" dirty="0" smtClean="0">
                <a:latin typeface="Cambria"/>
                <a:cs typeface="Cambria"/>
              </a:rPr>
              <a:t>Участие Управления</a:t>
            </a:r>
          </a:p>
          <a:p>
            <a:pPr algn="ctr"/>
            <a:r>
              <a:rPr lang="ru-RU" sz="2000" spc="-5" dirty="0" smtClean="0">
                <a:latin typeface="Cambria"/>
                <a:cs typeface="Cambria"/>
              </a:rPr>
              <a:t>в проектной деятельности студентов направления подготовки «Государственное и муниципальное управление»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5867400" y="3278188"/>
            <a:ext cx="2971800" cy="26670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5943600" y="3481725"/>
            <a:ext cx="274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spc="-5" dirty="0" smtClean="0">
                <a:latin typeface="Cambria"/>
                <a:cs typeface="Cambria"/>
              </a:rPr>
              <a:t>Проведение совместных </a:t>
            </a:r>
          </a:p>
          <a:p>
            <a:pPr algn="ctr"/>
            <a:r>
              <a:rPr lang="ru-RU" sz="2000" spc="-5" dirty="0" smtClean="0">
                <a:latin typeface="Cambria"/>
                <a:cs typeface="Cambria"/>
              </a:rPr>
              <a:t>конкурсов </a:t>
            </a:r>
          </a:p>
          <a:p>
            <a:pPr algn="ctr"/>
            <a:r>
              <a:rPr lang="ru-RU" sz="2000" spc="-5" dirty="0" smtClean="0">
                <a:latin typeface="Cambria"/>
                <a:cs typeface="Cambria"/>
              </a:rPr>
              <a:t>и олимпиад</a:t>
            </a:r>
            <a:endParaRPr lang="en-US" sz="2000" spc="-5" dirty="0" smtClean="0">
              <a:latin typeface="Cambria"/>
              <a:cs typeface="Cambria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gray">
          <a:xfrm flipH="1">
            <a:off x="5103813" y="3181351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3224150" y="1600200"/>
            <a:ext cx="2998788" cy="1601788"/>
            <a:chOff x="1997" y="1314"/>
            <a:chExt cx="1889" cy="1009"/>
          </a:xfrm>
        </p:grpSpPr>
        <p:grpSp>
          <p:nvGrpSpPr>
            <p:cNvPr id="3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D7ACF"/>
                  </a:gs>
                  <a:gs pos="100000">
                    <a:srgbClr val="2D7ACF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D7ACF">
                      <a:gamma/>
                      <a:tint val="44314"/>
                      <a:invGamma/>
                    </a:srgbClr>
                  </a:gs>
                  <a:gs pos="100000">
                    <a:srgbClr val="2D7AC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5AABCC">
                    <a:gamma/>
                    <a:shade val="46275"/>
                    <a:invGamma/>
                  </a:srgbClr>
                </a:gs>
                <a:gs pos="100000">
                  <a:srgbClr val="5AABCC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5AABCC">
                    <a:alpha val="0"/>
                  </a:srgbClr>
                </a:gs>
                <a:gs pos="100000">
                  <a:srgbClr val="5AABCC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5AABCC">
                    <a:gamma/>
                    <a:shade val="79216"/>
                    <a:invGamma/>
                  </a:srgbClr>
                </a:gs>
                <a:gs pos="100000">
                  <a:srgbClr val="5AABCC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5AABCC">
                    <a:gamma/>
                    <a:tint val="0"/>
                    <a:invGamma/>
                  </a:srgbClr>
                </a:gs>
                <a:gs pos="100000">
                  <a:srgbClr val="5AABCC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3757551" y="1981200"/>
            <a:ext cx="19811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spc="-5" dirty="0" smtClean="0">
                <a:latin typeface="Cambria"/>
                <a:cs typeface="Cambria"/>
              </a:rPr>
              <a:t>Направления</a:t>
            </a:r>
            <a:endParaRPr lang="en-US" sz="2000" b="1" spc="-5" dirty="0" smtClean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4600"/>
            <a:ext cx="12192000" cy="1538883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5000" dirty="0" smtClean="0"/>
              <a:t>БЛАГОДАРЮ </a:t>
            </a:r>
            <a:br>
              <a:rPr lang="ru-RU" sz="5000" dirty="0" smtClean="0"/>
            </a:br>
            <a:r>
              <a:rPr lang="ru-RU" sz="5000" dirty="0" smtClean="0"/>
              <a:t>ЗА ВНИМАНИЕ</a:t>
            </a:r>
            <a:endParaRPr lang="ru-RU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229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Cambria</vt:lpstr>
      <vt:lpstr>Times New Roman</vt:lpstr>
      <vt:lpstr>Verdana</vt:lpstr>
      <vt:lpstr>Office Theme</vt:lpstr>
      <vt:lpstr>Презентация PowerPoint</vt:lpstr>
      <vt:lpstr>Подготовка кадров по направлению «Государственное и муниципальное управление»</vt:lpstr>
      <vt:lpstr>Подготовка специалистов в Амурском государственном университете</vt:lpstr>
      <vt:lpstr>Направления сотрудничества с органами государственной власти области на примере взаимодействия с Амурским УФАС</vt:lpstr>
      <vt:lpstr>Направления сотрудничества с органами государственной власти области на примере взаимодействия с Амурским УФАС</vt:lpstr>
      <vt:lpstr>Направления расширения сотрудничества</vt:lpstr>
      <vt:lpstr>БЛАГОДАРЮ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Isia</dc:creator>
  <cp:lastModifiedBy>Андрей</cp:lastModifiedBy>
  <cp:revision>17</cp:revision>
  <dcterms:created xsi:type="dcterms:W3CDTF">2022-12-01T00:55:58Z</dcterms:created>
  <dcterms:modified xsi:type="dcterms:W3CDTF">2022-12-01T14:16:37Z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2022-12-01T00:00:00Z</vt:filetime>
  </property>
</Properties>
</file>