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9ad95d4d26eaec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C4858-A181-4837-9316-B6ACF077AC94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5D8C-13A5-406F-9378-74FDC7246F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2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7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273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25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94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540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14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903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7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2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3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3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2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0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D7C563E-91B5-4328-AAAE-19EBE18CBE2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2F3926A-23AE-48E3-AF06-893FB336E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84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4" y="-1785937"/>
            <a:ext cx="11887203" cy="4264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Опыт содействия Общественного совета при Воронежском УФАС России</a:t>
            </a:r>
            <a:br>
              <a:rPr lang="ru-RU" sz="3200" dirty="0" smtClean="0"/>
            </a:br>
            <a:r>
              <a:rPr lang="ru-RU" sz="3200" dirty="0" smtClean="0"/>
              <a:t>в профилактике нарушений антимонопольного законодательства в регионе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7" b="89610" l="323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9" t="18182" r="84646" b="25324"/>
          <a:stretch/>
        </p:blipFill>
        <p:spPr>
          <a:xfrm>
            <a:off x="142874" y="3183056"/>
            <a:ext cx="2428876" cy="2576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99" y="3343277"/>
            <a:ext cx="2247482" cy="1957737"/>
          </a:xfrm>
          <a:prstGeom prst="rect">
            <a:avLst/>
          </a:prstGeom>
        </p:spPr>
      </p:pic>
      <p:pic>
        <p:nvPicPr>
          <p:cNvPr id="1026" name="Picture 2" descr="https://upload.wikimedia.org/wikipedia/commons/f/f0/%D0%A0%D0%B5%D0%B2%D0%BE%D0%BB%D1%8E%D1%86%D0%B8%D0%B8_%D0%BF%D1%80.21_iv-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02" y="2641955"/>
            <a:ext cx="5946345" cy="36591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59647" y="5566038"/>
            <a:ext cx="3386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Филозоп Зоя Михайловна член Общественного совета при Воронежском УФАС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5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57003"/>
            <a:ext cx="3048001" cy="431800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84225" y="0"/>
            <a:ext cx="10531475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15 апреля 2019 года при Воронежском УФАС создан Общественный </a:t>
            </a:r>
            <a:r>
              <a:rPr lang="ru-RU" sz="3600" dirty="0" smtClean="0"/>
              <a:t>совет</a:t>
            </a:r>
            <a:endParaRPr lang="ru-RU" sz="36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2057003"/>
            <a:ext cx="4171156" cy="417115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784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4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Работа общественного совета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2166765"/>
            <a:ext cx="5675515" cy="4259469"/>
          </a:xfrm>
          <a:effectLst>
            <a:softEdge rad="12700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70611" y="2166765"/>
            <a:ext cx="5802314" cy="4062585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Регулярные заседания совета </a:t>
            </a:r>
          </a:p>
          <a:p>
            <a:r>
              <a:rPr lang="ru-RU" sz="2800" dirty="0" smtClean="0"/>
              <a:t>Контроль работы территориального органа</a:t>
            </a:r>
          </a:p>
          <a:p>
            <a:r>
              <a:rPr lang="ru-RU" sz="2800" dirty="0" smtClean="0"/>
              <a:t>Общественные инициативы</a:t>
            </a:r>
          </a:p>
          <a:p>
            <a:r>
              <a:rPr lang="ru-RU" sz="2800" dirty="0" smtClean="0"/>
              <a:t>Просветительская деятельность</a:t>
            </a:r>
          </a:p>
          <a:p>
            <a:r>
              <a:rPr lang="ru-RU" sz="2800" dirty="0" smtClean="0"/>
              <a:t>Научные конференции</a:t>
            </a:r>
          </a:p>
          <a:p>
            <a:r>
              <a:rPr lang="ru-RU" sz="2800" dirty="0" smtClean="0"/>
              <a:t>Встречи с бизнес-сообществом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071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26" y="62509"/>
            <a:ext cx="10401300" cy="166211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Взаимодействие с Уполномоченным по правам предпринимателей и центром «Мой Бизнес»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35" y="3904654"/>
            <a:ext cx="7796128" cy="2914650"/>
          </a:xfrm>
        </p:spPr>
        <p:txBody>
          <a:bodyPr>
            <a:noAutofit/>
          </a:bodyPr>
          <a:lstStyle/>
          <a:p>
            <a:r>
              <a:rPr lang="ru-RU" dirty="0" smtClean="0"/>
              <a:t>Проведение Круглых столов</a:t>
            </a:r>
          </a:p>
          <a:p>
            <a:r>
              <a:rPr lang="ru-RU" dirty="0" smtClean="0"/>
              <a:t>Обсуждение проблем предпринимательского сообщества</a:t>
            </a:r>
          </a:p>
          <a:p>
            <a:r>
              <a:rPr lang="ru-RU" dirty="0" smtClean="0"/>
              <a:t>Совещания по острым вопросам взаимодействия с естественными монополиями</a:t>
            </a:r>
          </a:p>
          <a:p>
            <a:r>
              <a:rPr lang="ru-RU" dirty="0" smtClean="0"/>
              <a:t>Информационный листок для заказчиков по противодействию профессиональным жалобщикам</a:t>
            </a:r>
          </a:p>
          <a:p>
            <a:r>
              <a:rPr lang="ru-RU" dirty="0" smtClean="0"/>
              <a:t>Памятка по размещению рекламы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25" y="1932716"/>
            <a:ext cx="4448175" cy="17638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825" y="4134443"/>
            <a:ext cx="4251664" cy="245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35" y="1871663"/>
            <a:ext cx="3833642" cy="188595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832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Встречи с предпринимателями </a:t>
            </a:r>
            <a:br>
              <a:rPr lang="ru-RU" sz="3600" dirty="0" smtClean="0"/>
            </a:br>
            <a:r>
              <a:rPr lang="ru-RU" sz="3600" dirty="0" smtClean="0"/>
              <a:t>в регионах области</a:t>
            </a:r>
            <a:endParaRPr lang="ru-RU" sz="36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37" y="1905000"/>
            <a:ext cx="5081539" cy="4399800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247" y="1493571"/>
            <a:ext cx="2898594" cy="21739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6" y="4104900"/>
            <a:ext cx="3254661" cy="21689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2" y="1493571"/>
            <a:ext cx="3302255" cy="15634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634" y="4104900"/>
            <a:ext cx="3047641" cy="203096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256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49" y="-2286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Публикации в СМИ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49" y="3657421"/>
            <a:ext cx="6842126" cy="29005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Правоприменительная </a:t>
            </a:r>
            <a:r>
              <a:rPr lang="ru-RU" sz="2400" dirty="0"/>
              <a:t>практика</a:t>
            </a:r>
          </a:p>
          <a:p>
            <a:r>
              <a:rPr lang="ru-RU" sz="2400" dirty="0" smtClean="0"/>
              <a:t>Изменения законодательства</a:t>
            </a:r>
          </a:p>
          <a:p>
            <a:r>
              <a:rPr lang="ru-RU" sz="2400" dirty="0" smtClean="0"/>
              <a:t>Встречи с представителями власти и бизнеса</a:t>
            </a:r>
          </a:p>
          <a:p>
            <a:r>
              <a:rPr lang="ru-RU" sz="2400" dirty="0" smtClean="0"/>
              <a:t>Отчеты о деятельности Общественного совета и территориального органа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447" y="1292691"/>
            <a:ext cx="3562423" cy="246322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47" y="1292691"/>
            <a:ext cx="2843213" cy="22662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04" y="4104086"/>
            <a:ext cx="3543266" cy="24538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411" y="1292692"/>
            <a:ext cx="4028863" cy="22662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946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701" y="-390525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Вместе с научным сообществом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038" y="3653592"/>
            <a:ext cx="4496423" cy="30001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34" y="1005345"/>
            <a:ext cx="3408727" cy="22743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2013" y="1032956"/>
            <a:ext cx="73457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Воронежский государственный университет ежегодно принимает  Международную научно-практическую конференцию </a:t>
            </a:r>
            <a:r>
              <a:rPr lang="ru-RU" sz="2000" dirty="0"/>
              <a:t>по конкурентной политике «Актуальные вопросы развития конкурентной политики, совершенствования правоприменительной практики пресечения недобросовестной конкуренции и ненадлежащей рекламы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6796" y="3380701"/>
            <a:ext cx="67869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конференции </a:t>
            </a:r>
            <a:r>
              <a:rPr lang="ru-RU" sz="2000" dirty="0" smtClean="0"/>
              <a:t>в 2022 году приняли участие:</a:t>
            </a:r>
          </a:p>
          <a:p>
            <a:r>
              <a:rPr lang="ru-RU" sz="2000" dirty="0" smtClean="0"/>
              <a:t>ФАС России, </a:t>
            </a:r>
            <a:r>
              <a:rPr lang="ru-RU" sz="2000" dirty="0"/>
              <a:t>ректор </a:t>
            </a:r>
            <a:r>
              <a:rPr lang="ru-RU" sz="2000" dirty="0" smtClean="0"/>
              <a:t>ВГУ, представители ГУ Банка </a:t>
            </a:r>
            <a:r>
              <a:rPr lang="ru-RU" sz="2000" dirty="0"/>
              <a:t>России </a:t>
            </a:r>
            <a:r>
              <a:rPr lang="ru-RU" sz="2000" dirty="0" smtClean="0"/>
              <a:t>по ЦФО, </a:t>
            </a:r>
            <a:r>
              <a:rPr lang="ru-RU" sz="2000" dirty="0"/>
              <a:t>представители территориальных управлений ФАС </a:t>
            </a:r>
            <a:r>
              <a:rPr lang="ru-RU" sz="2000" dirty="0" smtClean="0"/>
              <a:t>России, </a:t>
            </a:r>
            <a:r>
              <a:rPr lang="ru-RU" sz="2000" dirty="0"/>
              <a:t>бизнес-сообщества, преподаватели и студенты профильных факультетов </a:t>
            </a:r>
            <a:r>
              <a:rPr lang="ru-RU" sz="2000" dirty="0" smtClean="0"/>
              <a:t>вуза, представитель Каспийского общественного университета (Казахстан), представители </a:t>
            </a:r>
            <a:r>
              <a:rPr lang="ru-RU" sz="2000" dirty="0"/>
              <a:t>Евразийской экономической комиссии и сотрудники антимонопольных органов Республик Беларусь и </a:t>
            </a:r>
            <a:r>
              <a:rPr lang="ru-RU" sz="2000" dirty="0" smtClean="0"/>
              <a:t>Киргизии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50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5452311" y="1977498"/>
            <a:ext cx="2734299" cy="896900"/>
            <a:chOff x="5116711" y="672702"/>
            <a:chExt cx="2028825" cy="78581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 flipV="1">
              <a:off x="5288161" y="672702"/>
              <a:ext cx="1685925" cy="785813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16711" y="764475"/>
              <a:ext cx="2028825" cy="62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/>
                <a:t>Воронежское УФАС </a:t>
              </a:r>
              <a:r>
                <a:rPr lang="ru-RU" sz="2000" dirty="0" err="1" smtClean="0"/>
                <a:t>Росии</a:t>
              </a:r>
              <a:endParaRPr lang="ru-RU" sz="2000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59091" y="2051115"/>
            <a:ext cx="5088005" cy="785813"/>
            <a:chOff x="2764632" y="1346599"/>
            <a:chExt cx="1742441" cy="78581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 flipV="1">
              <a:off x="2764632" y="1346599"/>
              <a:ext cx="168592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21148" y="1408518"/>
              <a:ext cx="1685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dirty="0"/>
                <a:t>«Воронежский центр общественных процедур «Бизнес против коррупции</a:t>
              </a:r>
              <a:r>
                <a:rPr lang="ru-RU" dirty="0" smtClean="0"/>
                <a:t>»»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4288" y="3182203"/>
            <a:ext cx="3547635" cy="785813"/>
            <a:chOff x="1578769" y="2820591"/>
            <a:chExt cx="2028825" cy="785813"/>
          </a:xfrm>
        </p:grpSpPr>
        <p:sp>
          <p:nvSpPr>
            <p:cNvPr id="9" name="Скругленный прямоугольник 8"/>
            <p:cNvSpPr/>
            <p:nvPr/>
          </p:nvSpPr>
          <p:spPr>
            <a:xfrm flipV="1">
              <a:off x="1726408" y="2820591"/>
              <a:ext cx="168592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78769" y="2890331"/>
              <a:ext cx="202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«Объединение предпринимателей»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-100041" y="4395191"/>
            <a:ext cx="5330215" cy="785813"/>
            <a:chOff x="2636107" y="4343399"/>
            <a:chExt cx="2028825" cy="785813"/>
          </a:xfrm>
        </p:grpSpPr>
        <p:sp>
          <p:nvSpPr>
            <p:cNvPr id="7" name="Скругленный прямоугольник 6"/>
            <p:cNvSpPr/>
            <p:nvPr/>
          </p:nvSpPr>
          <p:spPr>
            <a:xfrm flipV="1">
              <a:off x="2764633" y="4343399"/>
              <a:ext cx="1763754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36107" y="4398938"/>
              <a:ext cx="2028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«Центр противодействия коррупции в органах государственной власти»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-276720" y="5852920"/>
            <a:ext cx="4984024" cy="785813"/>
            <a:chOff x="3507473" y="5424485"/>
            <a:chExt cx="3243331" cy="785813"/>
          </a:xfrm>
        </p:grpSpPr>
        <p:sp>
          <p:nvSpPr>
            <p:cNvPr id="5" name="Скругленный прямоугольник 4"/>
            <p:cNvSpPr/>
            <p:nvPr/>
          </p:nvSpPr>
          <p:spPr>
            <a:xfrm flipV="1">
              <a:off x="3861597" y="5424485"/>
              <a:ext cx="256506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507473" y="5508428"/>
              <a:ext cx="3243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«Гильдия пекарей и кондитеров Воронежской области»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66792" y="5854434"/>
            <a:ext cx="5289947" cy="785813"/>
            <a:chOff x="6354366" y="5424485"/>
            <a:chExt cx="5289947" cy="78581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 flipV="1">
              <a:off x="6354366" y="5424485"/>
              <a:ext cx="5289947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354366" y="5492713"/>
              <a:ext cx="5289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Союз промышленников и предпринимателей Воронежской области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37164" y="4395191"/>
            <a:ext cx="4295776" cy="785813"/>
            <a:chOff x="7634287" y="4294581"/>
            <a:chExt cx="4295776" cy="785813"/>
          </a:xfrm>
        </p:grpSpPr>
        <p:sp>
          <p:nvSpPr>
            <p:cNvPr id="14" name="Скругленный прямоугольник 13"/>
            <p:cNvSpPr/>
            <p:nvPr/>
          </p:nvSpPr>
          <p:spPr>
            <a:xfrm flipV="1">
              <a:off x="7634288" y="4294581"/>
              <a:ext cx="4181476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34287" y="4502821"/>
              <a:ext cx="4295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Союз «ТПП Воронежской области»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427839" y="3177259"/>
            <a:ext cx="2628900" cy="785813"/>
            <a:chOff x="8319203" y="2820590"/>
            <a:chExt cx="2101146" cy="78581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 flipV="1">
              <a:off x="8404928" y="2820590"/>
              <a:ext cx="1929697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19203" y="2995759"/>
              <a:ext cx="2101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dirty="0"/>
                <a:t>«ОПОРА РОССИИ»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351639" y="2070669"/>
            <a:ext cx="2781301" cy="785813"/>
            <a:chOff x="7634287" y="1346599"/>
            <a:chExt cx="2028825" cy="78581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 flipV="1">
              <a:off x="7811691" y="1346599"/>
              <a:ext cx="1685925" cy="78581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34287" y="1535286"/>
              <a:ext cx="2028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«Деловая Россия»</a:t>
              </a:r>
            </a:p>
          </p:txBody>
        </p:sp>
      </p:grpSp>
      <p:sp>
        <p:nvSpPr>
          <p:cNvPr id="40" name="Заголовок 39"/>
          <p:cNvSpPr>
            <a:spLocks noGrp="1"/>
          </p:cNvSpPr>
          <p:nvPr>
            <p:ph type="title"/>
          </p:nvPr>
        </p:nvSpPr>
        <p:spPr>
          <a:xfrm>
            <a:off x="1788105" y="-174662"/>
            <a:ext cx="8427839" cy="1905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Общественный совет при воронежском </a:t>
            </a:r>
            <a:r>
              <a:rPr lang="ru-RU" sz="3600" dirty="0" smtClean="0"/>
              <a:t>УФАС России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177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165</TotalTime>
  <Words>257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Сетка</vt:lpstr>
      <vt:lpstr>Опыт содействия Общественного совета при Воронежском УФАС России в профилактике нарушений антимонопольного законодательства в регионе</vt:lpstr>
      <vt:lpstr>15 апреля 2019 года при Воронежском УФАС создан Общественный совет</vt:lpstr>
      <vt:lpstr>Работа общественного совета</vt:lpstr>
      <vt:lpstr>Взаимодействие с Уполномоченным по правам предпринимателей и центром «Мой Бизнес»</vt:lpstr>
      <vt:lpstr>Встречи с предпринимателями  в регионах области</vt:lpstr>
      <vt:lpstr>Публикации в СМИ</vt:lpstr>
      <vt:lpstr>Вместе с научным сообществом</vt:lpstr>
      <vt:lpstr>Общественный совет при воронежском УФАС России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содействия Общественного совета при Воронежском УФАС России в профилактике нарушений антимонопольного законодательства в регионе</dc:title>
  <dc:creator>user</dc:creator>
  <cp:lastModifiedBy>user</cp:lastModifiedBy>
  <cp:revision>20</cp:revision>
  <dcterms:created xsi:type="dcterms:W3CDTF">2022-11-29T17:44:26Z</dcterms:created>
  <dcterms:modified xsi:type="dcterms:W3CDTF">2022-11-29T20:31:24Z</dcterms:modified>
</cp:coreProperties>
</file>