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24" r:id="rId1"/>
  </p:sldMasterIdLst>
  <p:notesMasterIdLst>
    <p:notesMasterId r:id="rId10"/>
  </p:notesMasterIdLst>
  <p:handoutMasterIdLst>
    <p:handoutMasterId r:id="rId11"/>
  </p:handoutMasterIdLst>
  <p:sldIdLst>
    <p:sldId id="268" r:id="rId2"/>
    <p:sldId id="269" r:id="rId3"/>
    <p:sldId id="270" r:id="rId4"/>
    <p:sldId id="271" r:id="rId5"/>
    <p:sldId id="272" r:id="rId6"/>
    <p:sldId id="273" r:id="rId7"/>
    <p:sldId id="274" r:id="rId8"/>
    <p:sldId id="278" r:id="rId9"/>
  </p:sldIdLst>
  <p:sldSz cx="12188825" cy="6858000"/>
  <p:notesSz cx="6858000" cy="9144000"/>
  <p:defaultTextStyle>
    <a:defPPr rtl="0"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384">
          <p15:clr>
            <a:srgbClr val="A4A3A4"/>
          </p15:clr>
        </p15:guide>
        <p15:guide id="3" orient="horz" pos="3792">
          <p15:clr>
            <a:srgbClr val="A4A3A4"/>
          </p15:clr>
        </p15:guide>
        <p15:guide id="4" pos="959">
          <p15:clr>
            <a:srgbClr val="A4A3A4"/>
          </p15:clr>
        </p15:guide>
        <p15:guide id="5" pos="671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3B4B98B0-60AC-42C2-AFA5-B58CD77FA1E5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>
      <p:cViewPr varScale="1">
        <p:scale>
          <a:sx n="114" d="100"/>
          <a:sy n="114" d="100"/>
        </p:scale>
        <p:origin x="414" y="114"/>
      </p:cViewPr>
      <p:guideLst>
        <p:guide orient="horz" pos="2160"/>
        <p:guide orient="horz" pos="384"/>
        <p:guide orient="horz" pos="3792"/>
        <p:guide pos="959"/>
        <p:guide pos="6719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howGuides="1">
      <p:cViewPr varScale="1">
        <p:scale>
          <a:sx n="89" d="100"/>
          <a:sy n="89" d="100"/>
        </p:scale>
        <p:origin x="2994" y="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CC97547B-1F6E-4DDC-9117-CAA6FD73E728}" type="datetime1">
              <a:rPr lang="ru-RU" smtClean="0"/>
              <a:t>01.12.2022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14886E15-F82A-4596-A46C-375C6D3981E1}" type="slidenum">
              <a:rPr lang="ru-RU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830810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ru-RU" noProof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2B3224DC-1FE8-4524-81AE-0EB5EC100CE7}" type="datetime1">
              <a:rPr lang="ru-RU" noProof="0" smtClean="0"/>
              <a:t>01.12.2022</a:t>
            </a:fld>
            <a:endParaRPr lang="ru-RU" noProof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ru-RU" noProof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BF105DB2-FD3E-441D-8B7E-7AE83ECE27B3}" type="slidenum">
              <a:rPr lang="ru-RU" noProof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289472053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BF105DB2-FD3E-441D-8B7E-7AE83ECE27B3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52762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BF105DB2-FD3E-441D-8B7E-7AE83ECE27B3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56001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BF105DB2-FD3E-441D-8B7E-7AE83ECE27B3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64439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BF105DB2-FD3E-441D-8B7E-7AE83ECE27B3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573025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BF105DB2-FD3E-441D-8B7E-7AE83ECE27B3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58745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BF105DB2-FD3E-441D-8B7E-7AE83ECE27B3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048948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BF105DB2-FD3E-441D-8B7E-7AE83ECE27B3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934569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BF105DB2-FD3E-441D-8B7E-7AE83ECE27B3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22178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блок заголовка"/>
          <p:cNvSpPr/>
          <p:nvPr/>
        </p:nvSpPr>
        <p:spPr bwMode="invGray">
          <a:xfrm>
            <a:off x="1141413" y="1600200"/>
            <a:ext cx="11047412" cy="32766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/>
          </a:p>
        </p:txBody>
      </p:sp>
      <p:grpSp>
        <p:nvGrpSpPr>
          <p:cNvPr id="7" name="верхний рисунок"/>
          <p:cNvGrpSpPr/>
          <p:nvPr/>
        </p:nvGrpSpPr>
        <p:grpSpPr>
          <a:xfrm>
            <a:off x="1279" y="0"/>
            <a:ext cx="12188952" cy="429768"/>
            <a:chOff x="1279" y="0"/>
            <a:chExt cx="12188952" cy="429768"/>
          </a:xfrm>
        </p:grpSpPr>
        <p:sp>
          <p:nvSpPr>
            <p:cNvPr id="8" name="Прямоугольник 7"/>
            <p:cNvSpPr/>
            <p:nvPr/>
          </p:nvSpPr>
          <p:spPr>
            <a:xfrm>
              <a:off x="1279" y="0"/>
              <a:ext cx="12188952" cy="2286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noProof="0"/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1279" y="228600"/>
              <a:ext cx="12188952" cy="201168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noProof="0"/>
            </a:p>
          </p:txBody>
        </p:sp>
        <p:sp>
          <p:nvSpPr>
            <p:cNvPr id="10" name="Прямоугольник 9"/>
            <p:cNvSpPr/>
            <p:nvPr/>
          </p:nvSpPr>
          <p:spPr>
            <a:xfrm>
              <a:off x="1279" y="306324"/>
              <a:ext cx="12188952" cy="457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noProof="0"/>
            </a:p>
          </p:txBody>
        </p:sp>
      </p:grpSp>
      <p:grpSp>
        <p:nvGrpSpPr>
          <p:cNvPr id="23" name="нижний рисунок"/>
          <p:cNvGrpSpPr/>
          <p:nvPr/>
        </p:nvGrpSpPr>
        <p:grpSpPr>
          <a:xfrm>
            <a:off x="0" y="6080760"/>
            <a:ext cx="12190231" cy="777240"/>
            <a:chOff x="0" y="6080760"/>
            <a:chExt cx="12190231" cy="777240"/>
          </a:xfrm>
        </p:grpSpPr>
        <p:sp>
          <p:nvSpPr>
            <p:cNvPr id="13" name="Прямоугольник 12"/>
            <p:cNvSpPr/>
            <p:nvPr/>
          </p:nvSpPr>
          <p:spPr>
            <a:xfrm>
              <a:off x="0" y="6217920"/>
              <a:ext cx="12188825" cy="64008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003">
              <a:schemeClr val="dk2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noProof="0"/>
            </a:p>
          </p:txBody>
        </p:sp>
        <p:sp>
          <p:nvSpPr>
            <p:cNvPr id="14" name="Прямоугольник 13"/>
            <p:cNvSpPr/>
            <p:nvPr/>
          </p:nvSpPr>
          <p:spPr>
            <a:xfrm>
              <a:off x="1279" y="6080760"/>
              <a:ext cx="12188952" cy="97215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noProof="0"/>
            </a:p>
          </p:txBody>
        </p:sp>
        <p:sp>
          <p:nvSpPr>
            <p:cNvPr id="15" name="Прямоугольник 14"/>
            <p:cNvSpPr/>
            <p:nvPr/>
          </p:nvSpPr>
          <p:spPr>
            <a:xfrm>
              <a:off x="1279" y="6172200"/>
              <a:ext cx="12188952" cy="274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noProof="0"/>
            </a:p>
          </p:txBody>
        </p:sp>
      </p:grp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 bwMode="invGray">
          <a:xfrm>
            <a:off x="1522414" y="1905000"/>
            <a:ext cx="9143998" cy="2667000"/>
          </a:xfrm>
        </p:spPr>
        <p:txBody>
          <a:bodyPr rtlCol="0" anchor="b">
            <a:normAutofit/>
          </a:bodyPr>
          <a:lstStyle>
            <a:lvl1pPr>
              <a:lnSpc>
                <a:spcPct val="80000"/>
              </a:lnSpc>
              <a:defRPr sz="6600">
                <a:solidFill>
                  <a:schemeClr val="bg1"/>
                </a:solidFill>
                <a:effectLst>
                  <a:outerShdw blurRad="88900" algn="ctr" rotWithShape="0">
                    <a:prstClr val="black">
                      <a:alpha val="35000"/>
                    </a:prstClr>
                  </a:outerShdw>
                </a:effectLst>
              </a:defRPr>
            </a:lvl1pPr>
          </a:lstStyle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2413" y="5029200"/>
            <a:ext cx="8229598" cy="838200"/>
          </a:xfrm>
        </p:spPr>
        <p:txBody>
          <a:bodyPr rtlCol="0"/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ru-RU" noProof="0"/>
              <a:t>Образец подзаголовка</a:t>
            </a:r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/>
              <a:t>Добавить нижний колонтитул</a:t>
            </a:r>
          </a:p>
        </p:txBody>
      </p:sp>
      <p:sp>
        <p:nvSpPr>
          <p:cNvPr id="20" name="Дата 1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DC4C8E8-9F4E-4EA6-835D-E9D5612495DB}" type="datetime1">
              <a:rPr lang="ru-RU" noProof="0" smtClean="0"/>
              <a:t>01.12.2022</a:t>
            </a:fld>
            <a:endParaRPr lang="ru-RU" noProof="0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F28FB93-0A08-4E7D-8E63-9EFA29F1E093}" type="slidenum">
              <a:rPr lang="ru-RU" noProof="0" smtClean="0"/>
              <a:pPr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40881699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 rtlCol="0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/>
              <a:t>Добавить нижний колонтитул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46C4F13-8C8C-441B-BBCD-2370F386EB42}" type="datetime1">
              <a:rPr lang="ru-RU" noProof="0" smtClean="0"/>
              <a:t>01.12.2022</a:t>
            </a:fld>
            <a:endParaRPr lang="ru-RU" noProof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F28FB93-0A08-4E7D-8E63-9EFA29F1E093}" type="slidenum">
              <a:rPr lang="ru-RU" noProof="0" smtClean="0"/>
              <a:pPr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22237905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494507" y="609600"/>
            <a:ext cx="1143001" cy="5410200"/>
          </a:xfrm>
        </p:spPr>
        <p:txBody>
          <a:bodyPr vert="eaVert" rtlCol="0"/>
          <a:lstStyle/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 hasCustomPrompt="1"/>
          </p:nvPr>
        </p:nvSpPr>
        <p:spPr>
          <a:xfrm>
            <a:off x="1522413" y="609600"/>
            <a:ext cx="7696198" cy="5410200"/>
          </a:xfrm>
        </p:spPr>
        <p:txBody>
          <a:bodyPr vert="eaVert" rtlCol="0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/>
              <a:t>Добавить нижний колонтитул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1056CB0-5A4E-4FC5-8098-88E31F01EA45}" type="datetime1">
              <a:rPr lang="ru-RU" noProof="0" smtClean="0"/>
              <a:t>01.12.2022</a:t>
            </a:fld>
            <a:endParaRPr lang="ru-RU" noProof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F28FB93-0A08-4E7D-8E63-9EFA29F1E093}" type="slidenum">
              <a:rPr lang="ru-RU" noProof="0" smtClean="0"/>
              <a:pPr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2653419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>
            <a:lvl1pPr algn="l">
              <a:defRPr sz="3200"/>
            </a:lvl1pPr>
          </a:lstStyle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 hasCustomPrompt="1"/>
          </p:nvPr>
        </p:nvSpPr>
        <p:spPr/>
        <p:txBody>
          <a:bodyPr rtlCol="0"/>
          <a:lstStyle/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/>
              <a:t>Добавить нижний колонтитул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1016FDA-52E9-4FE9-8F9F-D0B7A1AC00F5}" type="datetime1">
              <a:rPr lang="ru-RU" noProof="0" smtClean="0"/>
              <a:t>01.12.2022</a:t>
            </a:fld>
            <a:endParaRPr lang="ru-RU" noProof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F28FB93-0A08-4E7D-8E63-9EFA29F1E093}" type="slidenum">
              <a:rPr lang="ru-RU" noProof="0"/>
              <a:pPr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5064757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>
            <a:lvl1pPr algn="l">
              <a:defRPr sz="3200"/>
            </a:lvl1pPr>
          </a:lstStyle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 hasCustomPrompt="1"/>
          </p:nvPr>
        </p:nvSpPr>
        <p:spPr/>
        <p:txBody>
          <a:bodyPr rtlCol="0"/>
          <a:lstStyle/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/>
              <a:t>Добавить нижний колонтитул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203F614-6D12-4FB0-B37A-7F584F7E7447}" type="datetime1">
              <a:rPr lang="ru-RU" noProof="0" smtClean="0"/>
              <a:t>01.12.2022</a:t>
            </a:fld>
            <a:endParaRPr lang="ru-RU" noProof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F28FB93-0A08-4E7D-8E63-9EFA29F1E093}" type="slidenum">
              <a:rPr lang="ru-RU" noProof="0" smtClean="0"/>
              <a:pPr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8945911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2413" y="1905000"/>
            <a:ext cx="9144000" cy="2667000"/>
          </a:xfrm>
        </p:spPr>
        <p:txBody>
          <a:bodyPr rtlCol="0" anchor="b">
            <a:normAutofit/>
          </a:bodyPr>
          <a:lstStyle>
            <a:lvl1pPr algn="l">
              <a:defRPr sz="5400" b="0" cap="none" baseline="0"/>
            </a:lvl1pPr>
          </a:lstStyle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 hasCustomPrompt="1"/>
          </p:nvPr>
        </p:nvSpPr>
        <p:spPr>
          <a:xfrm>
            <a:off x="1522413" y="4876800"/>
            <a:ext cx="8229598" cy="1143000"/>
          </a:xfrm>
        </p:spPr>
        <p:txBody>
          <a:bodyPr rtlCol="0" anchor="t">
            <a:normAutofit/>
          </a:bodyPr>
          <a:lstStyle>
            <a:lvl1pPr marL="0" indent="0">
              <a:spcBef>
                <a:spcPts val="0"/>
              </a:spcBef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rtl="0"/>
            <a:r>
              <a:rPr lang="ru-RU" noProof="0"/>
              <a:t>Добавить нижний колонтитул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rtl="0"/>
            <a:fld id="{6DB20920-A951-4D74-93DB-A7C7F309F702}" type="datetime1">
              <a:rPr lang="ru-RU" noProof="0" smtClean="0"/>
              <a:t>01.12.2022</a:t>
            </a:fld>
            <a:endParaRPr lang="ru-RU" noProof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rtl="0"/>
            <a:fld id="{DF28FB93-0A08-4E7D-8E63-9EFA29F1E093}" type="slidenum">
              <a:rPr lang="ru-RU" noProof="0" smtClean="0"/>
              <a:pPr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3484106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 hasCustomPrompt="1"/>
          </p:nvPr>
        </p:nvSpPr>
        <p:spPr>
          <a:xfrm>
            <a:off x="1522413" y="1904999"/>
            <a:ext cx="4435564" cy="4088921"/>
          </a:xfrm>
        </p:spPr>
        <p:txBody>
          <a:bodyPr rtlCol="0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 hasCustomPrompt="1"/>
          </p:nvPr>
        </p:nvSpPr>
        <p:spPr>
          <a:xfrm>
            <a:off x="6230849" y="1904999"/>
            <a:ext cx="4435564" cy="4088921"/>
          </a:xfrm>
        </p:spPr>
        <p:txBody>
          <a:bodyPr rtlCol="0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/>
              <a:t>Добавить нижний колонтитул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92CA588-C02F-4CCF-BAD7-18C728B93B52}" type="datetime1">
              <a:rPr lang="ru-RU" noProof="0" smtClean="0"/>
              <a:t>01.12.2022</a:t>
            </a:fld>
            <a:endParaRPr lang="ru-RU" noProof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F28FB93-0A08-4E7D-8E63-9EFA29F1E093}" type="slidenum">
              <a:rPr lang="ru-RU" noProof="0" smtClean="0"/>
              <a:pPr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15122592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/>
            </a:lvl1pPr>
          </a:lstStyle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 hasCustomPrompt="1"/>
          </p:nvPr>
        </p:nvSpPr>
        <p:spPr>
          <a:xfrm>
            <a:off x="1522413" y="1828800"/>
            <a:ext cx="4419599" cy="685801"/>
          </a:xfrm>
        </p:spPr>
        <p:txBody>
          <a:bodyPr rtlCol="0"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 hasCustomPrompt="1"/>
          </p:nvPr>
        </p:nvSpPr>
        <p:spPr>
          <a:xfrm>
            <a:off x="1522413" y="2590801"/>
            <a:ext cx="4419599" cy="3429000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 hasCustomPrompt="1"/>
          </p:nvPr>
        </p:nvSpPr>
        <p:spPr>
          <a:xfrm>
            <a:off x="6246814" y="1828800"/>
            <a:ext cx="4419599" cy="685801"/>
          </a:xfrm>
        </p:spPr>
        <p:txBody>
          <a:bodyPr rtlCol="0"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 hasCustomPrompt="1"/>
          </p:nvPr>
        </p:nvSpPr>
        <p:spPr>
          <a:xfrm>
            <a:off x="6246814" y="2590801"/>
            <a:ext cx="4419599" cy="3429000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/>
              <a:t>Добавить нижний колонтитул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B9A9956-53D6-4D29-80A7-0ADFD73EC9D5}" type="datetime1">
              <a:rPr lang="ru-RU" noProof="0" smtClean="0"/>
              <a:t>01.12.2022</a:t>
            </a:fld>
            <a:endParaRPr lang="ru-RU" noProof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F28FB93-0A08-4E7D-8E63-9EFA29F1E093}" type="slidenum">
              <a:rPr lang="ru-RU" noProof="0" smtClean="0"/>
              <a:pPr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5977004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/>
              <a:t>Добавить нижний колонтитул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F3D3AF7-BEB0-4993-92D4-4D2C72963A64}" type="datetime1">
              <a:rPr lang="ru-RU" noProof="0" smtClean="0"/>
              <a:t>01.12.2022</a:t>
            </a:fld>
            <a:endParaRPr lang="ru-RU" noProof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F28FB93-0A08-4E7D-8E63-9EFA29F1E093}" type="slidenum">
              <a:rPr lang="ru-RU" noProof="0" smtClean="0"/>
              <a:pPr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981316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нижний рисунок"/>
          <p:cNvGrpSpPr/>
          <p:nvPr userDrawn="1"/>
        </p:nvGrpSpPr>
        <p:grpSpPr>
          <a:xfrm>
            <a:off x="0" y="6309360"/>
            <a:ext cx="12190231" cy="548640"/>
            <a:chOff x="0" y="6309360"/>
            <a:chExt cx="12190231" cy="548640"/>
          </a:xfrm>
        </p:grpSpPr>
        <p:sp>
          <p:nvSpPr>
            <p:cNvPr id="7" name="Прямоугольник 6"/>
            <p:cNvSpPr/>
            <p:nvPr/>
          </p:nvSpPr>
          <p:spPr>
            <a:xfrm>
              <a:off x="0" y="6400800"/>
              <a:ext cx="12188825" cy="4572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003">
              <a:schemeClr val="dk2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noProof="0"/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1279" y="6309360"/>
              <a:ext cx="12188952" cy="97215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noProof="0"/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1279" y="6379143"/>
              <a:ext cx="12188952" cy="274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noProof="0"/>
            </a:p>
          </p:txBody>
        </p:sp>
      </p:grp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/>
              <a:t>Добавить нижний колонтитул</a:t>
            </a:r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313E78C-2D93-4346-92BE-F99AE2EB36B5}" type="datetime1">
              <a:rPr lang="ru-RU" noProof="0" smtClean="0"/>
              <a:t>01.12.2022</a:t>
            </a:fld>
            <a:endParaRPr lang="ru-RU" noProof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F28FB93-0A08-4E7D-8E63-9EFA29F1E093}" type="slidenum">
              <a:rPr lang="ru-RU" noProof="0" smtClean="0"/>
              <a:pPr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4030035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рамка"/>
          <p:cNvSpPr/>
          <p:nvPr/>
        </p:nvSpPr>
        <p:spPr>
          <a:xfrm>
            <a:off x="1217610" y="1019175"/>
            <a:ext cx="6126480" cy="4572000"/>
          </a:xfrm>
          <a:prstGeom prst="rect">
            <a:avLst/>
          </a:prstGeom>
          <a:noFill/>
          <a:ln w="101600">
            <a:solidFill>
              <a:schemeClr val="accent1">
                <a:lumMod val="50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923214" y="1371600"/>
            <a:ext cx="3124200" cy="2057400"/>
          </a:xfrm>
        </p:spPr>
        <p:txBody>
          <a:bodyPr rtlCol="0" anchor="b">
            <a:normAutofit/>
          </a:bodyPr>
          <a:lstStyle>
            <a:lvl1pPr algn="l">
              <a:defRPr sz="3200" b="1"/>
            </a:lvl1pPr>
          </a:lstStyle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 hasCustomPrompt="1"/>
          </p:nvPr>
        </p:nvSpPr>
        <p:spPr>
          <a:xfrm>
            <a:off x="1491930" y="1293495"/>
            <a:ext cx="5577840" cy="4023360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 hasCustomPrompt="1"/>
          </p:nvPr>
        </p:nvSpPr>
        <p:spPr>
          <a:xfrm>
            <a:off x="7923214" y="3536829"/>
            <a:ext cx="3124200" cy="1797169"/>
          </a:xfrm>
        </p:spPr>
        <p:txBody>
          <a:bodyPr rtlCol="0">
            <a:normAutofit/>
          </a:bodyPr>
          <a:lstStyle>
            <a:lvl1pPr marL="0" indent="0">
              <a:spcBef>
                <a:spcPts val="8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/>
              <a:t>Добавить нижний колонтитул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783B113-0D92-41AE-8320-0E62DD52F8B2}" type="datetime1">
              <a:rPr lang="ru-RU" noProof="0" smtClean="0"/>
              <a:t>01.12.2022</a:t>
            </a:fld>
            <a:endParaRPr lang="ru-RU" noProof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F28FB93-0A08-4E7D-8E63-9EFA29F1E093}" type="slidenum">
              <a:rPr lang="ru-RU" noProof="0" smtClean="0"/>
              <a:pPr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3616132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рамка"/>
          <p:cNvSpPr/>
          <p:nvPr/>
        </p:nvSpPr>
        <p:spPr>
          <a:xfrm>
            <a:off x="1217610" y="1019175"/>
            <a:ext cx="6126480" cy="4572000"/>
          </a:xfrm>
          <a:prstGeom prst="rect">
            <a:avLst/>
          </a:prstGeom>
          <a:noFill/>
          <a:ln w="101600">
            <a:solidFill>
              <a:schemeClr val="accent1">
                <a:lumMod val="50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923214" y="1371600"/>
            <a:ext cx="3124200" cy="2057400"/>
          </a:xfrm>
        </p:spPr>
        <p:txBody>
          <a:bodyPr rtlCol="0" anchor="b">
            <a:normAutofit/>
          </a:bodyPr>
          <a:lstStyle>
            <a:lvl1pPr algn="l">
              <a:defRPr sz="3200" b="0"/>
            </a:lvl1pPr>
          </a:lstStyle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3" name="Рисунок 2" descr="Пустой заполнитель, вместо которого можно добавить изображение. Щелкните заполнитель и выберите изображение, которое необходимо добавить"/>
          <p:cNvSpPr>
            <a:spLocks noGrp="1"/>
          </p:cNvSpPr>
          <p:nvPr>
            <p:ph type="pic" idx="1" hasCustomPrompt="1"/>
          </p:nvPr>
        </p:nvSpPr>
        <p:spPr>
          <a:xfrm>
            <a:off x="1400490" y="1202055"/>
            <a:ext cx="5760720" cy="4206240"/>
          </a:xfrm>
          <a:solidFill>
            <a:schemeClr val="bg1">
              <a:lumMod val="95000"/>
            </a:schemeClr>
          </a:solidFill>
        </p:spPr>
        <p:txBody>
          <a:bodyPr tIns="914400" rtlCol="0">
            <a:normAutofit/>
          </a:bodyPr>
          <a:lstStyle>
            <a:lvl1pPr marL="0" indent="0" algn="ctr">
              <a:spcBef>
                <a:spcPts val="0"/>
              </a:spcBef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ru-RU" noProof="0"/>
              <a:t>Щелкните значок, чтобы добавить фото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 hasCustomPrompt="1"/>
          </p:nvPr>
        </p:nvSpPr>
        <p:spPr>
          <a:xfrm>
            <a:off x="7923214" y="3536829"/>
            <a:ext cx="3124200" cy="1797171"/>
          </a:xfrm>
        </p:spPr>
        <p:txBody>
          <a:bodyPr rtlCol="0">
            <a:normAutofit/>
          </a:bodyPr>
          <a:lstStyle>
            <a:lvl1pPr marL="0" indent="0">
              <a:spcBef>
                <a:spcPts val="8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/>
              <a:t>Добавить нижний колонтитул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39A3B24-C4CD-4EFD-A479-64DAB88ACAE4}" type="datetime1">
              <a:rPr lang="ru-RU" noProof="0" smtClean="0"/>
              <a:t>01.12.2022</a:t>
            </a:fld>
            <a:endParaRPr lang="ru-RU" noProof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F28FB93-0A08-4E7D-8E63-9EFA29F1E093}" type="slidenum">
              <a:rPr lang="ru-RU" noProof="0" smtClean="0"/>
              <a:pPr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1931862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нижний рисунок"/>
          <p:cNvGrpSpPr/>
          <p:nvPr/>
        </p:nvGrpSpPr>
        <p:grpSpPr>
          <a:xfrm>
            <a:off x="0" y="6309360"/>
            <a:ext cx="12190231" cy="548640"/>
            <a:chOff x="0" y="6309360"/>
            <a:chExt cx="12190231" cy="548640"/>
          </a:xfrm>
        </p:grpSpPr>
        <p:sp>
          <p:nvSpPr>
            <p:cNvPr id="7" name="Прямоугольник 6"/>
            <p:cNvSpPr/>
            <p:nvPr/>
          </p:nvSpPr>
          <p:spPr>
            <a:xfrm>
              <a:off x="0" y="6400800"/>
              <a:ext cx="12188825" cy="4572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003">
              <a:schemeClr val="dk2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noProof="0"/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1279" y="6309360"/>
              <a:ext cx="12188952" cy="97215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noProof="0"/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1279" y="6379143"/>
              <a:ext cx="12188952" cy="274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noProof="0"/>
            </a:p>
          </p:txBody>
        </p:sp>
      </p:grpSp>
      <p:grpSp>
        <p:nvGrpSpPr>
          <p:cNvPr id="10" name="верхний рисунок"/>
          <p:cNvGrpSpPr/>
          <p:nvPr/>
        </p:nvGrpSpPr>
        <p:grpSpPr>
          <a:xfrm>
            <a:off x="1279" y="0"/>
            <a:ext cx="12188952" cy="320040"/>
            <a:chOff x="1279" y="0"/>
            <a:chExt cx="12188952" cy="320040"/>
          </a:xfrm>
        </p:grpSpPr>
        <p:sp>
          <p:nvSpPr>
            <p:cNvPr id="11" name="Прямоугольник 10"/>
            <p:cNvSpPr/>
            <p:nvPr/>
          </p:nvSpPr>
          <p:spPr>
            <a:xfrm>
              <a:off x="1279" y="0"/>
              <a:ext cx="12188952" cy="170234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noProof="0"/>
            </a:p>
          </p:txBody>
        </p:sp>
        <p:sp>
          <p:nvSpPr>
            <p:cNvPr id="12" name="Прямоугольник 11"/>
            <p:cNvSpPr/>
            <p:nvPr/>
          </p:nvSpPr>
          <p:spPr>
            <a:xfrm>
              <a:off x="1279" y="170234"/>
              <a:ext cx="12188952" cy="149806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noProof="0"/>
            </a:p>
          </p:txBody>
        </p:sp>
        <p:sp>
          <p:nvSpPr>
            <p:cNvPr id="13" name="Прямоугольник 12"/>
            <p:cNvSpPr/>
            <p:nvPr/>
          </p:nvSpPr>
          <p:spPr>
            <a:xfrm>
              <a:off x="1279" y="231421"/>
              <a:ext cx="12188952" cy="274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noProof="0"/>
            </a:p>
          </p:txBody>
        </p: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2876" y="609600"/>
            <a:ext cx="9143538" cy="10668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522876" y="1905000"/>
            <a:ext cx="9143538" cy="369746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 bwMode="auto">
          <a:xfrm>
            <a:off x="1507498" y="6516865"/>
            <a:ext cx="6062145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cap="all" baseline="0">
                <a:solidFill>
                  <a:schemeClr val="bg1"/>
                </a:solidFill>
              </a:defRPr>
            </a:lvl1pPr>
          </a:lstStyle>
          <a:p>
            <a:pPr rtl="0"/>
            <a:r>
              <a:rPr lang="ru-RU" noProof="0"/>
              <a:t>Добавить нижний колонтитул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 bwMode="auto">
          <a:xfrm>
            <a:off x="7994363" y="6516865"/>
            <a:ext cx="1327622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bg1"/>
                </a:solidFill>
              </a:defRPr>
            </a:lvl1pPr>
          </a:lstStyle>
          <a:p>
            <a:pPr rtl="0"/>
            <a:fld id="{FC24BF8D-0138-4857-BC63-0337FB4EE515}" type="datetime1">
              <a:rPr lang="ru-RU" noProof="0" smtClean="0"/>
              <a:t>01.12.2022</a:t>
            </a:fld>
            <a:endParaRPr lang="ru-RU" noProof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 bwMode="auto">
          <a:xfrm>
            <a:off x="9730094" y="6516865"/>
            <a:ext cx="936319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bg1"/>
                </a:solidFill>
              </a:defRPr>
            </a:lvl1pPr>
          </a:lstStyle>
          <a:p>
            <a:pPr rtl="0"/>
            <a:fld id="{DF28FB93-0A08-4E7D-8E63-9EFA29F1E093}" type="slidenum">
              <a:rPr lang="ru-RU" noProof="0" smtClean="0"/>
              <a:pPr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33106818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5" r:id="rId1"/>
    <p:sldLayoutId id="2147483926" r:id="rId2"/>
    <p:sldLayoutId id="2147483927" r:id="rId3"/>
    <p:sldLayoutId id="2147483928" r:id="rId4"/>
    <p:sldLayoutId id="2147483929" r:id="rId5"/>
    <p:sldLayoutId id="2147483930" r:id="rId6"/>
    <p:sldLayoutId id="2147483931" r:id="rId7"/>
    <p:sldLayoutId id="2147483932" r:id="rId8"/>
    <p:sldLayoutId id="2147483933" r:id="rId9"/>
    <p:sldLayoutId id="2147483934" r:id="rId10"/>
    <p:sldLayoutId id="2147483935" r:id="rId11"/>
    <p:sldLayoutId id="2147483914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accent1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lnSpc>
          <a:spcPct val="90000"/>
        </a:lnSpc>
        <a:spcBef>
          <a:spcPts val="1800"/>
        </a:spcBef>
        <a:buClr>
          <a:schemeClr val="tx1"/>
        </a:buClr>
        <a:buSzPct val="80000"/>
        <a:buFont typeface="Wingdings" pitchFamily="2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tx1"/>
        </a:buClr>
        <a:buSzPct val="100000"/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SzPct val="80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SzPct val="100000"/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SzPct val="80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55448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SzPct val="100000"/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78308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SzPct val="80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SzPct val="100000"/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4028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SzPct val="80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br.ru/insurance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eg-online.ru/news/453110/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consultantplus://offline/ref=C779EBF8AB27997C76773C9EC4B23CDDED9BA1023EA4EF5681952F0DAA663A1CA19859125BA1FD686CB146948CCFE8A1C8A171C7E80De6B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hyperlink" Target="consultantplus://offline/ref=C779EBF8AB27997C76773C9EC4B23CDDEE9FA90234AFEF5681952F0DAA663A1CB398011858A6E83D3FEB11998E0CeCB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2413" y="1412776"/>
            <a:ext cx="9143998" cy="2667000"/>
          </a:xfrm>
        </p:spPr>
        <p:txBody>
          <a:bodyPr rtlCol="0">
            <a:noAutofit/>
          </a:bodyPr>
          <a:lstStyle/>
          <a:p>
            <a:pPr algn="ctr" rtl="0"/>
            <a:br>
              <a:rPr lang="ru-RU" sz="2800" dirty="0"/>
            </a:br>
            <a:r>
              <a:rPr lang="ru-RU" sz="2800" dirty="0"/>
              <a:t>«О соблюдении Российским союзом автостраховщиков</a:t>
            </a:r>
            <a:br>
              <a:rPr lang="ru-RU" sz="2800" dirty="0"/>
            </a:br>
            <a:r>
              <a:rPr lang="ru-RU" sz="2800" dirty="0"/>
              <a:t>требований антимонопольного законодательства </a:t>
            </a:r>
            <a:br>
              <a:rPr lang="ru-RU" sz="2800" dirty="0"/>
            </a:br>
            <a:r>
              <a:rPr lang="ru-RU" sz="2800" dirty="0"/>
              <a:t>при утверждении справочников </a:t>
            </a:r>
            <a:br>
              <a:rPr lang="ru-RU" sz="2800" dirty="0"/>
            </a:br>
            <a:r>
              <a:rPr lang="ru-RU" sz="2800" dirty="0"/>
              <a:t>цен на ремонтные работы и запасные части* </a:t>
            </a:r>
            <a:br>
              <a:rPr lang="ru-RU" sz="2800" dirty="0"/>
            </a:br>
            <a:r>
              <a:rPr lang="ru-RU" sz="1200" dirty="0"/>
              <a:t>(в рамках Федерального закона «Об ОСАГО» на примере Сахалинской области)</a:t>
            </a:r>
            <a:endParaRPr lang="ru" sz="1200" dirty="0"/>
          </a:p>
        </p:txBody>
      </p:sp>
    </p:spTree>
    <p:extLst>
      <p:ext uri="{BB962C8B-B14F-4D97-AF65-F5344CB8AC3E}">
        <p14:creationId xmlns:p14="http://schemas.microsoft.com/office/powerpoint/2010/main" val="29571895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algn="ctr" rtl="0"/>
            <a:r>
              <a:rPr lang="ru" dirty="0"/>
              <a:t>Статистика рынка страхования «ОСАГО»</a:t>
            </a:r>
          </a:p>
        </p:txBody>
      </p:sp>
      <p:graphicFrame>
        <p:nvGraphicFramePr>
          <p:cNvPr id="15" name="Таблица 15">
            <a:extLst>
              <a:ext uri="{FF2B5EF4-FFF2-40B4-BE49-F238E27FC236}">
                <a16:creationId xmlns:a16="http://schemas.microsoft.com/office/drawing/2014/main" id="{4DD85AFE-D9DB-006A-B2FF-B9FA958E3B8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65288454"/>
              </p:ext>
            </p:extLst>
          </p:nvPr>
        </p:nvGraphicFramePr>
        <p:xfrm>
          <a:off x="1522412" y="1905000"/>
          <a:ext cx="9468545" cy="33528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1893709">
                  <a:extLst>
                    <a:ext uri="{9D8B030D-6E8A-4147-A177-3AD203B41FA5}">
                      <a16:colId xmlns:a16="http://schemas.microsoft.com/office/drawing/2014/main" val="3963953732"/>
                    </a:ext>
                  </a:extLst>
                </a:gridCol>
                <a:gridCol w="1893709">
                  <a:extLst>
                    <a:ext uri="{9D8B030D-6E8A-4147-A177-3AD203B41FA5}">
                      <a16:colId xmlns:a16="http://schemas.microsoft.com/office/drawing/2014/main" val="2782227121"/>
                    </a:ext>
                  </a:extLst>
                </a:gridCol>
                <a:gridCol w="1893709">
                  <a:extLst>
                    <a:ext uri="{9D8B030D-6E8A-4147-A177-3AD203B41FA5}">
                      <a16:colId xmlns:a16="http://schemas.microsoft.com/office/drawing/2014/main" val="1758766466"/>
                    </a:ext>
                  </a:extLst>
                </a:gridCol>
                <a:gridCol w="1893709">
                  <a:extLst>
                    <a:ext uri="{9D8B030D-6E8A-4147-A177-3AD203B41FA5}">
                      <a16:colId xmlns:a16="http://schemas.microsoft.com/office/drawing/2014/main" val="2742253920"/>
                    </a:ext>
                  </a:extLst>
                </a:gridCol>
                <a:gridCol w="1893709">
                  <a:extLst>
                    <a:ext uri="{9D8B030D-6E8A-4147-A177-3AD203B41FA5}">
                      <a16:colId xmlns:a16="http://schemas.microsoft.com/office/drawing/2014/main" val="191373806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2022 </a:t>
                      </a:r>
                    </a:p>
                    <a:p>
                      <a:pPr algn="ctr"/>
                      <a:r>
                        <a:rPr lang="ru-RU" sz="1000" dirty="0"/>
                        <a:t>(на 30.06.2022 – за полугодие)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84962425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ru-RU"/>
                        <a:t>Количество заключенных договоров страхования «ОСАГО»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41,3 млн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42,1 млн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18,9 млн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1992755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/>
                        <a:t>Размер страховой премии </a:t>
                      </a:r>
                    </a:p>
                    <a:p>
                      <a:pPr algn="ctr"/>
                      <a:r>
                        <a:rPr lang="ru-RU" sz="1000" dirty="0"/>
                        <a:t>(«платы» страховщикам)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226,985 млрд рублей</a:t>
                      </a:r>
                      <a:br>
                        <a:rPr lang="ru-RU" dirty="0"/>
                      </a:b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236,001 млрд рублей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118 млрд рублей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03457446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/>
                        <a:t>Размер страховых выплат </a:t>
                      </a:r>
                    </a:p>
                    <a:p>
                      <a:pPr algn="ctr"/>
                      <a:r>
                        <a:rPr lang="ru-RU" sz="1000" dirty="0"/>
                        <a:t>(выплаты в случае наступления страхового случая)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135,835 млрд рублей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150,883 млрд рублей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9300391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/>
                        <a:t>Процентное соотношение размера премий к размеру выплат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59.84%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63.93%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505947"/>
                  </a:ext>
                </a:extLst>
              </a:tr>
            </a:tbl>
          </a:graphicData>
        </a:graphic>
      </p:graphicFrame>
      <p:sp>
        <p:nvSpPr>
          <p:cNvPr id="17" name="TextBox 16">
            <a:extLst>
              <a:ext uri="{FF2B5EF4-FFF2-40B4-BE49-F238E27FC236}">
                <a16:creationId xmlns:a16="http://schemas.microsoft.com/office/drawing/2014/main" id="{137B8393-6D4F-AC6E-F68C-EBAABC370593}"/>
              </a:ext>
            </a:extLst>
          </p:cNvPr>
          <p:cNvSpPr txBox="1"/>
          <p:nvPr/>
        </p:nvSpPr>
        <p:spPr>
          <a:xfrm>
            <a:off x="1522411" y="5275464"/>
            <a:ext cx="9468545" cy="1200329"/>
          </a:xfrm>
          <a:prstGeom prst="rect">
            <a:avLst/>
          </a:prstGeom>
          <a:noFill/>
          <a:ln>
            <a:solidFill>
              <a:schemeClr val="accent1">
                <a:lumMod val="20000"/>
                <a:lumOff val="80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US" sz="800" dirty="0">
                <a:hlinkClick r:id="rId3"/>
              </a:rPr>
              <a:t>https://www.cbr.ru/insurance/</a:t>
            </a:r>
            <a:endParaRPr lang="ru-RU" sz="800" dirty="0"/>
          </a:p>
          <a:p>
            <a:endParaRPr lang="ru-RU" sz="800" dirty="0"/>
          </a:p>
          <a:p>
            <a:r>
              <a:rPr lang="ru-RU" sz="800" dirty="0"/>
              <a:t>https://www.insur-info.ru/press/173437/#:~:text=%D0%A1%D0%BE%D0%B3%D0%BB%D0%B0%D1%81%D0%BD%D0%BE%20%D0%B4%D0%B0%D0%BD%D0%BD%D1%8B%D0%BC%20%D0%BF%D1%80%D0%B5%D0%B7%D0%B8%D0%B4%D0%B5%D0%BD%D1%82%D0%B0%20%D0%A0%D0%BE%D1%81%D1%81%D0%B8%D0%B9%D1%81%D0%BA%D0%BE%D0%B3%D0%BE%20%D1%81%D0%BE%D1%8E%D0%B7%D0%B0,%D0%B8%20%D1%81%D0%BE%D1%81%D1%82%D0%B0%D0%B2%D0%B8%D0%BB%D0%B0%205590%20%D1%80%D1%83%D0%B1.</a:t>
            </a:r>
          </a:p>
          <a:p>
            <a:endParaRPr lang="ru-RU" sz="800" dirty="0"/>
          </a:p>
          <a:p>
            <a:r>
              <a:rPr lang="ru-RU" sz="8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/>
              </a:rPr>
              <a:t>https://www.eg-online.ru/news/453110/</a:t>
            </a:r>
            <a:endParaRPr lang="ru-RU" sz="8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ru-RU" sz="800" dirty="0"/>
          </a:p>
        </p:txBody>
      </p:sp>
    </p:spTree>
    <p:extLst>
      <p:ext uri="{BB962C8B-B14F-4D97-AF65-F5344CB8AC3E}">
        <p14:creationId xmlns:p14="http://schemas.microsoft.com/office/powerpoint/2010/main" val="31481100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" dirty="0"/>
              <a:t>ОСАГО в России: вчера, сегодня, завтра*</a:t>
            </a: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algn="l"/>
            <a:r>
              <a:rPr lang="ru-RU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По сложившемуся в обществе мнению, страховые компании стремятся к занижению размера страховых выплат* - заявляют специалисты справочно-правовой системы «Гарант» в своем обзоре рынка страхования.</a:t>
            </a:r>
          </a:p>
          <a:p>
            <a:pPr algn="l"/>
            <a:endParaRPr lang="ru-RU" b="0" i="0" dirty="0">
              <a:solidFill>
                <a:srgbClr val="333333"/>
              </a:solidFill>
              <a:effectLst/>
              <a:latin typeface="Arial" panose="020B0604020202020204" pitchFamily="34" charset="0"/>
            </a:endParaRPr>
          </a:p>
          <a:p>
            <a:pPr algn="l"/>
            <a:r>
              <a:rPr lang="ru-RU" b="0" i="0" u="none" strike="noStrike" baseline="0" dirty="0">
                <a:latin typeface="Arial" panose="020B0604020202020204" pitchFamily="34" charset="0"/>
              </a:rPr>
              <a:t>В соответствии с частью 1 статьи 8 Федерального закона от 25.04.2002 N 40-ФЗ «Об ОСАГО», доля страховой премии, непосредственно предназначенная для осуществления страхового возмещения и компенсационных выплат, </a:t>
            </a:r>
            <a:r>
              <a:rPr lang="ru-RU" b="1" i="0" u="none" strike="noStrike" baseline="0" dirty="0">
                <a:latin typeface="Arial" panose="020B0604020202020204" pitchFamily="34" charset="0"/>
              </a:rPr>
              <a:t>не может быть менее чем 80 процентов страховой премии</a:t>
            </a:r>
            <a:r>
              <a:rPr lang="ru-RU" b="0" i="0" u="none" strike="noStrike" baseline="0" dirty="0">
                <a:latin typeface="Arial" panose="020B0604020202020204" pitchFamily="34" charset="0"/>
              </a:rPr>
              <a:t>.</a:t>
            </a:r>
          </a:p>
          <a:p>
            <a:pPr algn="l"/>
            <a:endParaRPr lang="ru-RU" sz="1800" b="0" i="0" u="none" strike="noStrike" baseline="0" dirty="0">
              <a:latin typeface="Arial" panose="020B0604020202020204" pitchFamily="34" charset="0"/>
            </a:endParaRPr>
          </a:p>
          <a:p>
            <a:pPr rtl="0"/>
            <a:endParaRPr lang="ru" sz="1800" dirty="0"/>
          </a:p>
        </p:txBody>
      </p:sp>
      <p:sp>
        <p:nvSpPr>
          <p:cNvPr id="4" name="Текст 7"/>
          <p:cNvSpPr txBox="1">
            <a:spLocks/>
          </p:cNvSpPr>
          <p:nvPr/>
        </p:nvSpPr>
        <p:spPr>
          <a:xfrm>
            <a:off x="1539575" y="5715000"/>
            <a:ext cx="9126838" cy="533400"/>
          </a:xfrm>
          <a:prstGeom prst="rect">
            <a:avLst/>
          </a:prstGeom>
        </p:spPr>
        <p:txBody>
          <a:bodyPr rtlCol="0" anchor="b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tx1"/>
              </a:buClr>
              <a:buSzPct val="80000"/>
              <a:buFont typeface="Wingdings" pitchFamily="2" charset="2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2004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tx1"/>
              </a:buClr>
              <a:buSzPct val="100000"/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94360" indent="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tx1"/>
              </a:buClr>
              <a:buSzPct val="80000"/>
              <a:buFont typeface="Wingdings" pitchFamily="2" charset="2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68680" indent="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tx1"/>
              </a:buClr>
              <a:buSzPct val="100000"/>
              <a:buFont typeface="Arial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97280" indent="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tx1"/>
              </a:buClr>
              <a:buSzPct val="80000"/>
              <a:buFont typeface="Wingdings" pitchFamily="2" charset="2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5448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tx1"/>
              </a:buClr>
              <a:buSzPct val="100000"/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8308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tx1"/>
              </a:buClr>
              <a:buSzPct val="80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tx1"/>
              </a:buClr>
              <a:buSzPct val="100000"/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4028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tx1"/>
              </a:buClr>
              <a:buSzPct val="80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rtl="0">
              <a:spcBef>
                <a:spcPts val="0"/>
              </a:spcBef>
            </a:pPr>
            <a:r>
              <a:rPr lang="ru-RU" sz="1000" dirty="0"/>
              <a:t>*Публикация справочно-правовой системы «Гарант» </a:t>
            </a:r>
          </a:p>
          <a:p>
            <a:pPr rtl="0">
              <a:spcBef>
                <a:spcPts val="0"/>
              </a:spcBef>
            </a:pPr>
            <a:r>
              <a:rPr lang="en-US" sz="1000" dirty="0"/>
              <a:t>https://www.garant.ru/infografika/553701/</a:t>
            </a:r>
            <a:endParaRPr lang="ru" sz="1000" dirty="0"/>
          </a:p>
        </p:txBody>
      </p:sp>
    </p:spTree>
    <p:extLst>
      <p:ext uri="{BB962C8B-B14F-4D97-AF65-F5344CB8AC3E}">
        <p14:creationId xmlns:p14="http://schemas.microsoft.com/office/powerpoint/2010/main" val="11529660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522415" y="1052736"/>
            <a:ext cx="9143538" cy="1066800"/>
          </a:xfrm>
        </p:spPr>
        <p:txBody>
          <a:bodyPr rtlCol="0">
            <a:normAutofit fontScale="90000"/>
          </a:bodyPr>
          <a:lstStyle/>
          <a:p>
            <a:pPr algn="ctr"/>
            <a:r>
              <a:rPr lang="ru" dirty="0"/>
              <a:t>Сравнение цен на </a:t>
            </a:r>
            <a:r>
              <a:rPr lang="ru-RU" sz="3200" dirty="0"/>
              <a:t>ремонтные работы</a:t>
            </a:r>
            <a:r>
              <a:rPr lang="ru" sz="3200" dirty="0"/>
              <a:t>, утвержденные </a:t>
            </a:r>
            <a:r>
              <a:rPr lang="ru" dirty="0"/>
              <a:t>Российским союзом автостраховщиков в профильных справочниках и рыночных цен*</a:t>
            </a:r>
            <a:br>
              <a:rPr lang="ru" dirty="0"/>
            </a:br>
            <a:r>
              <a:rPr lang="ru-RU" sz="1100" dirty="0"/>
              <a:t>На примере Сахалинской области</a:t>
            </a:r>
            <a:r>
              <a:rPr lang="ru" sz="1100" dirty="0"/>
              <a:t>* в 2022 году</a:t>
            </a:r>
          </a:p>
        </p:txBody>
      </p:sp>
      <p:graphicFrame>
        <p:nvGraphicFramePr>
          <p:cNvPr id="4" name="Таблица 4">
            <a:extLst>
              <a:ext uri="{FF2B5EF4-FFF2-40B4-BE49-F238E27FC236}">
                <a16:creationId xmlns:a16="http://schemas.microsoft.com/office/drawing/2014/main" id="{9D5929B5-000F-6C46-4335-DDE08A7FBC8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58088124"/>
              </p:ext>
            </p:extLst>
          </p:nvPr>
        </p:nvGraphicFramePr>
        <p:xfrm>
          <a:off x="1522415" y="2119536"/>
          <a:ext cx="9143538" cy="423164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3563885">
                  <a:extLst>
                    <a:ext uri="{9D8B030D-6E8A-4147-A177-3AD203B41FA5}">
                      <a16:colId xmlns:a16="http://schemas.microsoft.com/office/drawing/2014/main" val="3339589777"/>
                    </a:ext>
                  </a:extLst>
                </a:gridCol>
                <a:gridCol w="3055199">
                  <a:extLst>
                    <a:ext uri="{9D8B030D-6E8A-4147-A177-3AD203B41FA5}">
                      <a16:colId xmlns:a16="http://schemas.microsoft.com/office/drawing/2014/main" val="2651759370"/>
                    </a:ext>
                  </a:extLst>
                </a:gridCol>
                <a:gridCol w="2524454">
                  <a:extLst>
                    <a:ext uri="{9D8B030D-6E8A-4147-A177-3AD203B41FA5}">
                      <a16:colId xmlns:a16="http://schemas.microsoft.com/office/drawing/2014/main" val="216714958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Стоимость нормо-часа работ по данным ФБУ «Сахалинской лаборатории судебных экспертиз Министерства юстиции России»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Стоимость нормо-часа работ по версии Российского союза автостраховщиков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76923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ООО “Концепт групп”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2700 рублей</a:t>
                      </a:r>
                      <a:endParaRPr lang="ru-RU" dirty="0"/>
                    </a:p>
                  </a:txBody>
                  <a:tcPr/>
                </a:tc>
                <a:tc rowSpan="6">
                  <a:txBody>
                    <a:bodyPr/>
                    <a:lstStyle/>
                    <a:p>
                      <a:pPr algn="ctr"/>
                      <a:endParaRPr lang="ru-RU" dirty="0"/>
                    </a:p>
                    <a:p>
                      <a:pPr algn="ctr"/>
                      <a:endParaRPr lang="ru-RU" dirty="0"/>
                    </a:p>
                    <a:p>
                      <a:pPr algn="ctr"/>
                      <a:endParaRPr lang="ru-RU" dirty="0"/>
                    </a:p>
                    <a:p>
                      <a:pPr algn="ctr"/>
                      <a:endParaRPr lang="ru-RU" dirty="0"/>
                    </a:p>
                    <a:p>
                      <a:pPr algn="ctr"/>
                      <a:r>
                        <a:rPr lang="ru-RU" dirty="0"/>
                        <a:t>980 рублей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237297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ООО “</a:t>
                      </a:r>
                      <a:r>
                        <a:rPr lang="ru-RU" sz="18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Дальтехмашсервис</a:t>
                      </a:r>
                      <a:r>
                        <a:rPr lang="ru-RU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”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2500 рублей</a:t>
                      </a:r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46140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ООО “Атом”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2500 рублей</a:t>
                      </a:r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79074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ООО “Восток-УАЗ”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2050 рублей</a:t>
                      </a:r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41615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ООО “</a:t>
                      </a:r>
                      <a:r>
                        <a:rPr lang="ru-RU" sz="18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Сахалинзапчастьсервис</a:t>
                      </a:r>
                      <a:r>
                        <a:rPr lang="ru-RU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”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2700 рублей</a:t>
                      </a:r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13381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ООО “Компания Вектор” (мототехника Ямаха)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1000 рублей</a:t>
                      </a:r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6062049"/>
                  </a:ext>
                </a:extLst>
              </a:tr>
            </a:tbl>
          </a:graphicData>
        </a:graphic>
      </p:graphicFrame>
      <p:sp>
        <p:nvSpPr>
          <p:cNvPr id="5" name="Заголовок 2">
            <a:extLst>
              <a:ext uri="{FF2B5EF4-FFF2-40B4-BE49-F238E27FC236}">
                <a16:creationId xmlns:a16="http://schemas.microsoft.com/office/drawing/2014/main" id="{05AFFDAC-A116-08D3-B12E-7895DE34E65E}"/>
              </a:ext>
            </a:extLst>
          </p:cNvPr>
          <p:cNvSpPr txBox="1">
            <a:spLocks/>
          </p:cNvSpPr>
          <p:nvPr/>
        </p:nvSpPr>
        <p:spPr>
          <a:xfrm>
            <a:off x="5518348" y="2223850"/>
            <a:ext cx="9143538" cy="217904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" sz="1000" dirty="0"/>
          </a:p>
        </p:txBody>
      </p:sp>
    </p:spTree>
    <p:extLst>
      <p:ext uri="{BB962C8B-B14F-4D97-AF65-F5344CB8AC3E}">
        <p14:creationId xmlns:p14="http://schemas.microsoft.com/office/powerpoint/2010/main" val="12558687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518312" y="836712"/>
            <a:ext cx="9143538" cy="1066800"/>
          </a:xfrm>
        </p:spPr>
        <p:txBody>
          <a:bodyPr rtlCol="0">
            <a:normAutofit fontScale="90000"/>
          </a:bodyPr>
          <a:lstStyle/>
          <a:p>
            <a:pPr algn="ctr" rtl="0"/>
            <a:r>
              <a:rPr lang="ru" dirty="0"/>
              <a:t>Сравнение цен на </a:t>
            </a:r>
            <a:r>
              <a:rPr lang="ru-RU" dirty="0"/>
              <a:t>запасные части</a:t>
            </a:r>
            <a:r>
              <a:rPr lang="ru" sz="3200" dirty="0"/>
              <a:t>, утвержденные </a:t>
            </a:r>
            <a:r>
              <a:rPr lang="ru" dirty="0"/>
              <a:t>Российским союзом автостраховщиков в профильных справочниках и рыночных цен на 01.12.2022*</a:t>
            </a:r>
            <a:br>
              <a:rPr lang="ru" dirty="0"/>
            </a:br>
            <a:r>
              <a:rPr lang="ru-RU" sz="1100" dirty="0"/>
              <a:t>На примере автомобиля </a:t>
            </a:r>
            <a:r>
              <a:rPr lang="en-US" sz="1100" dirty="0"/>
              <a:t>Toyota Corolla</a:t>
            </a:r>
            <a:r>
              <a:rPr lang="ru-RU" sz="1100" dirty="0"/>
              <a:t> </a:t>
            </a:r>
            <a:r>
              <a:rPr lang="en-US" sz="1100" dirty="0"/>
              <a:t>11 </a:t>
            </a:r>
            <a:r>
              <a:rPr lang="ru-RU" sz="1100" dirty="0"/>
              <a:t>поколения (2015 </a:t>
            </a:r>
            <a:r>
              <a:rPr lang="ru-RU" sz="1100" dirty="0" err="1"/>
              <a:t>г.в</a:t>
            </a:r>
            <a:r>
              <a:rPr lang="ru-RU" sz="1100" dirty="0"/>
              <a:t>.), двигатель 1,8 литра</a:t>
            </a:r>
            <a:br>
              <a:rPr lang="ru-RU" sz="1100" dirty="0"/>
            </a:br>
            <a:r>
              <a:rPr lang="ru-RU" sz="1100" dirty="0"/>
              <a:t>(наиболее популярная модель автомобиля на территории ДФО – на учете состоит более 160 тысяч автомобилей разных поколений</a:t>
            </a:r>
            <a:r>
              <a:rPr lang="ru" sz="1100" dirty="0"/>
              <a:t>*)</a:t>
            </a:r>
            <a:endParaRPr lang="ru" dirty="0"/>
          </a:p>
        </p:txBody>
      </p:sp>
      <p:graphicFrame>
        <p:nvGraphicFramePr>
          <p:cNvPr id="7" name="Таблица 7">
            <a:extLst>
              <a:ext uri="{FF2B5EF4-FFF2-40B4-BE49-F238E27FC236}">
                <a16:creationId xmlns:a16="http://schemas.microsoft.com/office/drawing/2014/main" id="{94795936-132C-E12A-0DD0-646782D3313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84432224"/>
              </p:ext>
            </p:extLst>
          </p:nvPr>
        </p:nvGraphicFramePr>
        <p:xfrm>
          <a:off x="117748" y="1938061"/>
          <a:ext cx="11953326" cy="445008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1992221">
                  <a:extLst>
                    <a:ext uri="{9D8B030D-6E8A-4147-A177-3AD203B41FA5}">
                      <a16:colId xmlns:a16="http://schemas.microsoft.com/office/drawing/2014/main" val="747505101"/>
                    </a:ext>
                  </a:extLst>
                </a:gridCol>
                <a:gridCol w="1992221">
                  <a:extLst>
                    <a:ext uri="{9D8B030D-6E8A-4147-A177-3AD203B41FA5}">
                      <a16:colId xmlns:a16="http://schemas.microsoft.com/office/drawing/2014/main" val="786453911"/>
                    </a:ext>
                  </a:extLst>
                </a:gridCol>
                <a:gridCol w="1992221">
                  <a:extLst>
                    <a:ext uri="{9D8B030D-6E8A-4147-A177-3AD203B41FA5}">
                      <a16:colId xmlns:a16="http://schemas.microsoft.com/office/drawing/2014/main" val="2080103368"/>
                    </a:ext>
                  </a:extLst>
                </a:gridCol>
                <a:gridCol w="1992221">
                  <a:extLst>
                    <a:ext uri="{9D8B030D-6E8A-4147-A177-3AD203B41FA5}">
                      <a16:colId xmlns:a16="http://schemas.microsoft.com/office/drawing/2014/main" val="1712470900"/>
                    </a:ext>
                  </a:extLst>
                </a:gridCol>
                <a:gridCol w="1992221">
                  <a:extLst>
                    <a:ext uri="{9D8B030D-6E8A-4147-A177-3AD203B41FA5}">
                      <a16:colId xmlns:a16="http://schemas.microsoft.com/office/drawing/2014/main" val="3165701820"/>
                    </a:ext>
                  </a:extLst>
                </a:gridCol>
                <a:gridCol w="1992221">
                  <a:extLst>
                    <a:ext uri="{9D8B030D-6E8A-4147-A177-3AD203B41FA5}">
                      <a16:colId xmlns:a16="http://schemas.microsoft.com/office/drawing/2014/main" val="275036061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Цена в справочнике РСА (средняя стоимость)</a:t>
                      </a:r>
                    </a:p>
                  </a:txBody>
                  <a:tcPr>
                    <a:gradFill>
                      <a:gsLst>
                        <a:gs pos="82000">
                          <a:schemeClr val="accent1"/>
                        </a:gs>
                        <a:gs pos="100000">
                          <a:schemeClr val="tx1">
                            <a:lumMod val="50000"/>
                            <a:lumOff val="5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Цена на сайте </a:t>
                      </a:r>
                      <a:r>
                        <a:rPr lang="en-US" sz="1600" dirty="0"/>
                        <a:t>EXIST.RU</a:t>
                      </a:r>
                      <a:r>
                        <a:rPr lang="ru-RU" sz="1600" dirty="0"/>
                        <a:t>*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(без учета стоимости доставки)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Цена на сайте </a:t>
                      </a:r>
                      <a:r>
                        <a:rPr lang="en-US" sz="1600" dirty="0"/>
                        <a:t>EMEX.RU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6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Цена на сайте </a:t>
                      </a:r>
                      <a:r>
                        <a:rPr lang="en-US" sz="16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autodoc.ru</a:t>
                      </a:r>
                      <a:r>
                        <a:rPr lang="ru-RU" sz="16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*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(без учета стоимости доставки)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/>
                        <a:t>Средняя стоимость запчастей на основании оферт интернет-магазинов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33669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/>
                        <a:t>Капот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/>
                        <a:t>(№</a:t>
                      </a:r>
                      <a:r>
                        <a:rPr lang="ru-RU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53301-02300)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30139 рублей</a:t>
                      </a:r>
                    </a:p>
                  </a:txBody>
                  <a:tcPr>
                    <a:gradFill>
                      <a:gsLst>
                        <a:gs pos="82000">
                          <a:schemeClr val="accent1"/>
                        </a:gs>
                        <a:gs pos="100000">
                          <a:schemeClr val="tx1">
                            <a:lumMod val="50000"/>
                            <a:lumOff val="5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59 154 рублей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70 255 рублей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51 763</a:t>
                      </a: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рублей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60 380 рублей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98659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Бампер передний (№</a:t>
                      </a: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521190Z989</a:t>
                      </a:r>
                      <a:r>
                        <a:rPr lang="ru-RU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12678 рублей</a:t>
                      </a:r>
                    </a:p>
                  </a:txBody>
                  <a:tcPr>
                    <a:gradFill>
                      <a:gsLst>
                        <a:gs pos="82000">
                          <a:schemeClr val="accent1"/>
                        </a:gs>
                        <a:gs pos="100000">
                          <a:schemeClr val="tx1">
                            <a:lumMod val="50000"/>
                            <a:lumOff val="5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49 347 рублей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44 580 рублей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от 44 438 рублей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46 121 рубль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183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Крыло переднее левое (№5380202190)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10535 рублей</a:t>
                      </a:r>
                    </a:p>
                  </a:txBody>
                  <a:tcPr>
                    <a:gradFill>
                      <a:gsLst>
                        <a:gs pos="82000">
                          <a:schemeClr val="accent1"/>
                        </a:gs>
                        <a:gs pos="100000">
                          <a:schemeClr val="tx1">
                            <a:lumMod val="50000"/>
                            <a:lumOff val="5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38 647 рублей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42 586 рублей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от 32 326 рублей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37 853 рубля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70357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Фара передняя левая (№</a:t>
                      </a:r>
                      <a:r>
                        <a:rPr lang="en-US" sz="1600" dirty="0"/>
                        <a:t>8115002L70</a:t>
                      </a:r>
                      <a:r>
                        <a:rPr lang="ru-RU" sz="1600" dirty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84872 рубля</a:t>
                      </a:r>
                    </a:p>
                  </a:txBody>
                  <a:tcPr>
                    <a:gradFill>
                      <a:gsLst>
                        <a:gs pos="82000">
                          <a:schemeClr val="accent1"/>
                        </a:gs>
                        <a:gs pos="100000">
                          <a:schemeClr val="tx1">
                            <a:lumMod val="50000"/>
                            <a:lumOff val="5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155 321 рублей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325 259 рублей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от 246 703 рублей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242 427 рублей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97297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Стекло лобовое (№</a:t>
                      </a: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56101-02A70</a:t>
                      </a:r>
                      <a:r>
                        <a:rPr lang="ru-RU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en-US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57011 рублей</a:t>
                      </a:r>
                    </a:p>
                  </a:txBody>
                  <a:tcPr>
                    <a:gradFill>
                      <a:gsLst>
                        <a:gs pos="82000">
                          <a:schemeClr val="accent1"/>
                        </a:gs>
                        <a:gs pos="100000">
                          <a:schemeClr val="tx1">
                            <a:lumMod val="50000"/>
                            <a:lumOff val="5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65 686 рублей</a:t>
                      </a:r>
                    </a:p>
                    <a:p>
                      <a:pPr marL="0" algn="ctr" defTabSz="914400" rtl="0" eaLnBrk="1" latinLnBrk="0" hangingPunct="1"/>
                      <a:endParaRPr lang="ru-RU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81 645 рублей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73 665 рублей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58335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242439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" dirty="0"/>
              <a:t>ФАС и Российский союз автостраховщиков</a:t>
            </a: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algn="just"/>
            <a:r>
              <a:rPr lang="ru-RU" sz="1800" b="0" i="0" u="none" strike="noStrike" baseline="0" dirty="0">
                <a:latin typeface="Georgia" panose="02040502050405020303" pitchFamily="18" charset="0"/>
              </a:rPr>
              <a:t>В 2015 году на основании обращения граждан Федеральной антимонопольной службой в отношении </a:t>
            </a:r>
            <a:r>
              <a:rPr lang="ru-RU" sz="1800" dirty="0">
                <a:latin typeface="Georgia" panose="02040502050405020303" pitchFamily="18" charset="0"/>
              </a:rPr>
              <a:t>Российского Союза Автостраховщиков было возбуждено дело N 05-387/2015 по признакам нарушения злоупотребления доминирующим положением при утверждении справочников цен.</a:t>
            </a:r>
            <a:endParaRPr lang="ru-RU" sz="1800" dirty="0">
              <a:latin typeface="Georgia" panose="02040502050405020303" pitchFamily="18" charset="0"/>
              <a:hlinkClick r:id="rId3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algn="just"/>
            <a:r>
              <a:rPr lang="ru-RU" sz="1800" dirty="0">
                <a:latin typeface="Georgia" panose="02040502050405020303" pitchFamily="18" charset="0"/>
              </a:rPr>
              <a:t>Согласно выводам антимонопольного органа, при исследовании цен на запасные части, материалы и нормо-часы работ РСА использовалась иная методика, чем установлена Банком России 19.09.2014 N 432-П. </a:t>
            </a:r>
          </a:p>
          <a:p>
            <a:pPr algn="just"/>
            <a:r>
              <a:rPr lang="ru-RU" sz="1800" dirty="0">
                <a:latin typeface="Georgia" panose="02040502050405020303" pitchFamily="18" charset="0"/>
              </a:rPr>
              <a:t>По результатам сопоставления информации онлайн-сервиса РСА с информацией официальных дилеров о закупке и реализации запасных частей, а также с информацией о ценах, представленной на сайте http://www.exist.ru/, антимонопольным органом установлено, что цены отдельных запасных частей и нормо-часы из онлайн-сервиса существенно ниже цен, сложившихся на рынке.</a:t>
            </a:r>
            <a:endParaRPr lang="ru-RU" sz="1800" dirty="0">
              <a:latin typeface="Georgia" panose="02040502050405020303" pitchFamily="18" charset="0"/>
              <a:hlinkClick r:id="rId4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</p:txBody>
      </p:sp>
    </p:spTree>
    <p:extLst>
      <p:ext uri="{BB962C8B-B14F-4D97-AF65-F5344CB8AC3E}">
        <p14:creationId xmlns:p14="http://schemas.microsoft.com/office/powerpoint/2010/main" val="3519010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522876" y="609600"/>
            <a:ext cx="9612096" cy="1066800"/>
          </a:xfrm>
        </p:spPr>
        <p:txBody>
          <a:bodyPr rtlCol="0">
            <a:normAutofit/>
          </a:bodyPr>
          <a:lstStyle/>
          <a:p>
            <a:r>
              <a:rPr lang="ru" dirty="0"/>
              <a:t>Верховный суд и Российский союз автостраховщиков*</a:t>
            </a:r>
            <a:br>
              <a:rPr lang="ru" dirty="0"/>
            </a:br>
            <a:r>
              <a:rPr lang="ru-RU" sz="1000" b="0" i="0" u="none" strike="noStrike" baseline="0" dirty="0">
                <a:latin typeface="Georgia" panose="02040502050405020303" pitchFamily="18" charset="0"/>
              </a:rPr>
              <a:t>Определение Судебной коллегии по экономическим спорам Верховного Суда РФ от 16.03.2018 N 306-КГ17-17947 по делу N А65-16238/2016</a:t>
            </a:r>
            <a:endParaRPr lang="ru" sz="1000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algn="just"/>
            <a:r>
              <a:rPr lang="ru-RU" sz="1800" b="0" i="0" u="none" strike="noStrike" baseline="0" dirty="0">
                <a:latin typeface="Georgia" panose="02040502050405020303" pitchFamily="18" charset="0"/>
              </a:rPr>
              <a:t>Действия РСА правомерно квалифицированы антимонопольным органом в качестве </a:t>
            </a:r>
            <a:r>
              <a:rPr lang="ru-RU" sz="1800" b="0" i="0" u="none" strike="noStrike" baseline="0" dirty="0" err="1">
                <a:latin typeface="Georgia" panose="02040502050405020303" pitchFamily="18" charset="0"/>
              </a:rPr>
              <a:t>антиконкурентного</a:t>
            </a:r>
            <a:r>
              <a:rPr lang="ru-RU" sz="1800" b="0" i="0" u="none" strike="noStrike" baseline="0" dirty="0">
                <a:latin typeface="Georgia" panose="02040502050405020303" pitchFamily="18" charset="0"/>
              </a:rPr>
              <a:t> и недобросовестного поведения, затрагивающего права и законные интересы неопределенного круга потребителей.</a:t>
            </a:r>
          </a:p>
          <a:p>
            <a:pPr algn="just"/>
            <a:r>
              <a:rPr lang="ru-RU" sz="1800" b="0" i="0" u="none" strike="noStrike" baseline="0" dirty="0">
                <a:latin typeface="Georgia" panose="02040502050405020303" pitchFamily="18" charset="0"/>
              </a:rPr>
              <a:t>Следует признать правильным вывод суда первой инстанции о том, что РСА оказал влияние на достоверность определения размера расходов на восстановительный ремонт транспортных средств, действуя к выгоде страховщиков, чьим коллективным представителем (объединением) РСА является в силу закона и своих учредительных документов, и в ущерб потребителям финансовой услуги - владельцам транспортных средств (страхователям).</a:t>
            </a:r>
          </a:p>
          <a:p>
            <a:pPr algn="just"/>
            <a:endParaRPr lang="ru-RU" sz="1800" b="0" i="0" u="none" strike="noStrike" baseline="0" dirty="0">
              <a:latin typeface="Georgia" panose="02040502050405020303" pitchFamily="18" charset="0"/>
            </a:endParaRPr>
          </a:p>
          <a:p>
            <a:pPr algn="just"/>
            <a:endParaRPr lang="ru-RU" sz="1800" b="0" i="0" u="none" strike="noStrike" baseline="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5381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" dirty="0"/>
              <a:t>Предложение	</a:t>
            </a: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algn="just" rtl="0"/>
            <a:r>
              <a:rPr lang="ru" dirty="0"/>
              <a:t>Учитывая социальную значимость вопроса предлагаем Федеральной антимонопольной службе России рассмотреть вопрос о проведении проверки в отношении Российского союза автостраховщиков по вопросу соблюдения антимонопольного законодательства при утверждении </a:t>
            </a:r>
            <a:r>
              <a:rPr lang="ru-RU" sz="2400" dirty="0"/>
              <a:t>справочников  цен на ремонтные работы и запасные части в рамках Закона «Об ОСАГО»</a:t>
            </a:r>
            <a:endParaRPr lang="ru" dirty="0"/>
          </a:p>
        </p:txBody>
      </p:sp>
    </p:spTree>
    <p:extLst>
      <p:ext uri="{BB962C8B-B14F-4D97-AF65-F5344CB8AC3E}">
        <p14:creationId xmlns:p14="http://schemas.microsoft.com/office/powerpoint/2010/main" val="8978470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резентация с обзором планирования проекта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Calibri">
      <a:maj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12000"/>
                <a:satMod val="240000"/>
              </a:schemeClr>
              <a:schemeClr val="phClr">
                <a:tint val="98000"/>
              </a:schemeClr>
            </a:duotone>
          </a:blip>
          <a:tile tx="0" ty="0" sx="100000" sy="100000" flip="none" algn="ctr"/>
        </a:blipFill>
      </a:bgFillStyleLst>
    </a:fmtScheme>
  </a:themeElements>
  <a:objectDefaults>
    <a:spDef>
      <a:spPr>
        <a:solidFill>
          <a:schemeClr val="accent1">
            <a:lumMod val="50000"/>
          </a:schemeClr>
        </a:solidFill>
      </a:spPr>
      <a:bodyPr rtlCol="0" anchor="ctr"/>
      <a:lstStyle>
        <a:defPPr algn="ctr">
          <a:defRPr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8575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solidFill>
            <a:schemeClr val="accent1">
              <a:lumMod val="20000"/>
              <a:lumOff val="80000"/>
            </a:schemeClr>
          </a:solidFill>
        </a:ln>
      </a:spPr>
      <a:bodyPr wrap="square" rtlCol="0" anchor="ctr" anchorCtr="1">
        <a:spAutoFit/>
      </a:bodyPr>
      <a:lstStyle>
        <a:defPPr>
          <a:defRPr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_26713848_TF03460544" id="{30B3B0C4-9B2C-4E69-8E28-C02DEE867D7B}" vid="{1E615EF9-395E-4C1B-B1C0-E38A1E9E9FF5}"/>
    </a:ext>
  </a:extLst>
</a:theme>
</file>

<file path=ppt/theme/theme2.xml><?xml version="1.0" encoding="utf-8"?>
<a:theme xmlns:a="http://schemas.openxmlformats.org/drawingml/2006/main" name="Тема Office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Calibri">
      <a:maj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Calibri">
      <a:maj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Презентация с обзором планирования бизнес-проекта</Template>
  <TotalTime>187</TotalTime>
  <Words>1016</Words>
  <Application>Microsoft Office PowerPoint</Application>
  <PresentationFormat>Произвольный</PresentationFormat>
  <Paragraphs>110</Paragraphs>
  <Slides>8</Slides>
  <Notes>8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3" baseType="lpstr">
      <vt:lpstr>Arial</vt:lpstr>
      <vt:lpstr>Calibri</vt:lpstr>
      <vt:lpstr>Georgia</vt:lpstr>
      <vt:lpstr>Wingdings</vt:lpstr>
      <vt:lpstr>Презентация с обзором планирования проекта</vt:lpstr>
      <vt:lpstr> «О соблюдении Российским союзом автостраховщиков требований антимонопольного законодательства  при утверждении справочников  цен на ремонтные работы и запасные части*  (в рамках Федерального закона «Об ОСАГО» на примере Сахалинской области)</vt:lpstr>
      <vt:lpstr>Статистика рынка страхования «ОСАГО»</vt:lpstr>
      <vt:lpstr>ОСАГО в России: вчера, сегодня, завтра*</vt:lpstr>
      <vt:lpstr>Сравнение цен на ремонтные работы, утвержденные Российским союзом автостраховщиков в профильных справочниках и рыночных цен* На примере Сахалинской области* в 2022 году</vt:lpstr>
      <vt:lpstr>Сравнение цен на запасные части, утвержденные Российским союзом автостраховщиков в профильных справочниках и рыночных цен на 01.12.2022* На примере автомобиля Toyota Corolla 11 поколения (2015 г.в.), двигатель 1,8 литра (наиболее популярная модель автомобиля на территории ДФО – на учете состоит более 160 тысяч автомобилей разных поколений*)</vt:lpstr>
      <vt:lpstr>ФАС и Российский союз автостраховщиков</vt:lpstr>
      <vt:lpstr>Верховный суд и Российский союз автостраховщиков* Определение Судебной коллегии по экономическим спорам Верховного Суда РФ от 16.03.2018 N 306-КГ17-17947 по делу N А65-16238/2016</vt:lpstr>
      <vt:lpstr>Предложение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«О соблюдении Российским союзом автостраховщиков требований антимонопольного законодательства при утверждении справочников цен на ремонтные работы и запасные части*  (в рамках Федерального закона «Об ОСАГО»)</dc:title>
  <dc:creator>Кирилл Кобяков</dc:creator>
  <cp:lastModifiedBy>Кирилл Кобяков</cp:lastModifiedBy>
  <cp:revision>9</cp:revision>
  <dcterms:created xsi:type="dcterms:W3CDTF">2022-11-30T23:39:46Z</dcterms:created>
  <dcterms:modified xsi:type="dcterms:W3CDTF">2022-12-01T03:02:00Z</dcterms:modified>
</cp:coreProperties>
</file>