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19" r:id="rId1"/>
  </p:sldMasterIdLst>
  <p:notesMasterIdLst>
    <p:notesMasterId r:id="rId15"/>
  </p:notesMasterIdLst>
  <p:handoutMasterIdLst>
    <p:handoutMasterId r:id="rId16"/>
  </p:handoutMasterIdLst>
  <p:sldIdLst>
    <p:sldId id="1079" r:id="rId2"/>
    <p:sldId id="1090" r:id="rId3"/>
    <p:sldId id="1065" r:id="rId4"/>
    <p:sldId id="1080" r:id="rId5"/>
    <p:sldId id="1081" r:id="rId6"/>
    <p:sldId id="1083" r:id="rId7"/>
    <p:sldId id="1084" r:id="rId8"/>
    <p:sldId id="1086" r:id="rId9"/>
    <p:sldId id="1091" r:id="rId10"/>
    <p:sldId id="1087" r:id="rId11"/>
    <p:sldId id="1092" r:id="rId12"/>
    <p:sldId id="1088" r:id="rId13"/>
    <p:sldId id="1089" r:id="rId14"/>
  </p:sldIdLst>
  <p:sldSz cx="6858000" cy="5143500"/>
  <p:notesSz cx="9874250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8080"/>
    <a:srgbClr val="353535"/>
    <a:srgbClr val="48A8B0"/>
    <a:srgbClr val="F78609"/>
    <a:srgbClr val="6F933F"/>
    <a:srgbClr val="96BC64"/>
    <a:srgbClr val="FFFFFF"/>
    <a:srgbClr val="EAEAEA"/>
    <a:srgbClr val="48B3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4" autoAdjust="0"/>
    <p:restoredTop sz="86441" autoAdjust="0"/>
  </p:normalViewPr>
  <p:slideViewPr>
    <p:cSldViewPr>
      <p:cViewPr>
        <p:scale>
          <a:sx n="100" d="100"/>
          <a:sy n="100" d="100"/>
        </p:scale>
        <p:origin x="-1464" y="-72"/>
      </p:cViewPr>
      <p:guideLst>
        <p:guide orient="horz" pos="2160"/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5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4279695" cy="34114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9" y="3"/>
            <a:ext cx="4279694" cy="34114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405F2A4C-40CA-4F38-A0DA-0C3014054F63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7" y="6456540"/>
            <a:ext cx="4279695" cy="34114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9" y="6456540"/>
            <a:ext cx="4279694" cy="34114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78BC19CD-C0D0-4297-BBB8-C9E5B75C9A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121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277368" cy="34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t" anchorCtr="0" compatLnSpc="1">
            <a:prstTxWarp prst="textNoShape">
              <a:avLst/>
            </a:prstTxWarp>
          </a:bodyPr>
          <a:lstStyle>
            <a:lvl1pPr defTabSz="93280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556" y="1"/>
            <a:ext cx="4277368" cy="34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t" anchorCtr="0" compatLnSpc="1">
            <a:prstTxWarp prst="textNoShape">
              <a:avLst/>
            </a:prstTxWarp>
          </a:bodyPr>
          <a:lstStyle>
            <a:lvl1pPr algn="r" defTabSz="93280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729" y="3228816"/>
            <a:ext cx="7900795" cy="305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6541"/>
            <a:ext cx="4277368" cy="34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b" anchorCtr="0" compatLnSpc="1">
            <a:prstTxWarp prst="textNoShape">
              <a:avLst/>
            </a:prstTxWarp>
          </a:bodyPr>
          <a:lstStyle>
            <a:lvl1pPr defTabSz="93280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556" y="6456541"/>
            <a:ext cx="4277368" cy="34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b" anchorCtr="0" compatLnSpc="1">
            <a:prstTxWarp prst="textNoShape">
              <a:avLst/>
            </a:prstTxWarp>
          </a:bodyPr>
          <a:lstStyle>
            <a:lvl1pPr algn="r" defTabSz="930485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503D825-286A-43BA-8325-B9AC7C784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123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6EE3C566-8847-4007-B8B0-38F6DF7C2FBC}" type="slidenum">
              <a:rPr lang="ru-RU" altLang="ru-RU"/>
              <a:pPr defTabSz="930275"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6858000" cy="197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68478"/>
            <a:ext cx="6858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296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1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10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42900" y="1200152"/>
            <a:ext cx="302895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200152"/>
            <a:ext cx="302895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693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42900" y="1200152"/>
            <a:ext cx="302895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3486150" y="1200152"/>
            <a:ext cx="302895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778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42900" y="1200152"/>
            <a:ext cx="61722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058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42900" y="205980"/>
            <a:ext cx="6172200" cy="43886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63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301208" y="4876006"/>
            <a:ext cx="1600200" cy="432048"/>
          </a:xfrm>
          <a:ln/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217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3305177"/>
            <a:ext cx="5829300" cy="1021556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7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1200152"/>
            <a:ext cx="3028950" cy="3394472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200152"/>
            <a:ext cx="3028950" cy="3394472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96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4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65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2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51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4025503"/>
            <a:ext cx="4114800" cy="603647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2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2"/>
            <a:ext cx="61722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4968478"/>
            <a:ext cx="6858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68580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85185" y="4935141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22C39A3-C713-4A8D-B05F-6EA333364FA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9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  <p:sldLayoutId id="2147484031" r:id="rId12"/>
    <p:sldLayoutId id="2147484032" r:id="rId13"/>
    <p:sldLayoutId id="2147484033" r:id="rId14"/>
    <p:sldLayoutId id="2147484034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257175" algn="ctr" rtl="0" fontAlgn="base">
        <a:spcBef>
          <a:spcPct val="0"/>
        </a:spcBef>
        <a:spcAft>
          <a:spcPct val="0"/>
        </a:spcAft>
        <a:defRPr sz="2475">
          <a:solidFill>
            <a:srgbClr val="333399"/>
          </a:solidFill>
          <a:latin typeface="Arial" pitchFamily="34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475">
          <a:solidFill>
            <a:srgbClr val="333399"/>
          </a:solidFill>
          <a:latin typeface="Arial" pitchFamily="34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475">
          <a:solidFill>
            <a:srgbClr val="333399"/>
          </a:solidFill>
          <a:latin typeface="Arial" pitchFamily="34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475">
          <a:solidFill>
            <a:srgbClr val="333399"/>
          </a:solidFill>
          <a:latin typeface="Arial" pitchFamily="34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Char char="–"/>
        <a:defRPr sz="1575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 sz="135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sz="1125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»"/>
        <a:defRPr sz="1125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rgbClr val="333399"/>
          </a:solidFill>
          <a:latin typeface="+mn-lt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rgbClr val="333399"/>
          </a:solidFill>
          <a:latin typeface="+mn-lt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rgbClr val="333399"/>
          </a:solidFill>
          <a:latin typeface="+mn-lt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9"/>
          <p:cNvSpPr>
            <a:spLocks noChangeArrowheads="1"/>
          </p:cNvSpPr>
          <p:nvPr/>
        </p:nvSpPr>
        <p:spPr bwMode="auto">
          <a:xfrm>
            <a:off x="150019" y="2024063"/>
            <a:ext cx="6485335" cy="1411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algn="ctr" eaLnBrk="1" hangingPunct="1">
              <a:defRPr/>
            </a:pPr>
            <a:endParaRPr lang="ru-RU" sz="2400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Научно-методические основы общественного контроля</a:t>
            </a:r>
            <a:endParaRPr lang="ru-RU" sz="3600" b="1" dirty="0">
              <a:solidFill>
                <a:schemeClr val="accent1">
                  <a:lumMod val="25000"/>
                </a:schemeClr>
              </a:solidFill>
              <a:cs typeface="Times New Roman" pitchFamily="18" charset="0"/>
            </a:endParaRPr>
          </a:p>
          <a:p>
            <a:pPr algn="r" eaLnBrk="1" hangingPunct="1">
              <a:defRPr/>
            </a:pPr>
            <a:endParaRPr lang="ru-RU" dirty="0" smtClean="0"/>
          </a:p>
          <a:p>
            <a:pPr algn="r" eaLnBrk="1" hangingPunct="1">
              <a:defRPr/>
            </a:pPr>
            <a:r>
              <a:rPr lang="ru-RU" dirty="0" smtClean="0"/>
              <a:t>Теодорович М. Л.,</a:t>
            </a:r>
          </a:p>
          <a:p>
            <a: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dirty="0" smtClean="0"/>
              <a:t>Помощник руководителя ФАС России, </a:t>
            </a:r>
          </a:p>
          <a:p>
            <a: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dirty="0" smtClean="0"/>
              <a:t>к.т.н., д.с.н., доцент</a:t>
            </a:r>
          </a:p>
          <a:p>
            <a: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dirty="0" smtClean="0"/>
              <a:t>Заведующий кафедрой социологии проектной деятельности </a:t>
            </a:r>
          </a:p>
          <a:p>
            <a: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dirty="0" smtClean="0"/>
              <a:t>и проконкурентного регулирования ННГУ им. Н.И. Лобачевского </a:t>
            </a:r>
          </a:p>
          <a:p>
            <a:pPr algn="r" eaLnBrk="1" hangingPunct="1">
              <a:defRPr/>
            </a:pPr>
            <a:endParaRPr lang="ru-RU" b="1" dirty="0" smtClean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r" eaLnBrk="1" hangingPunct="1">
              <a:defRPr/>
            </a:pPr>
            <a:endParaRPr lang="ru-RU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endParaRPr lang="ru-RU" sz="2400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endParaRPr lang="ru-RU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endParaRPr lang="ru-RU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endParaRPr lang="ru-RU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r" eaLnBrk="1" hangingPunct="1">
              <a:defRPr/>
            </a:pPr>
            <a:endParaRPr lang="ru-RU" sz="1500" b="1" dirty="0">
              <a:solidFill>
                <a:srgbClr val="008080"/>
              </a:solidFill>
              <a:latin typeface="Cambria" panose="02040503050406030204" pitchFamily="18" charset="0"/>
              <a:cs typeface="Arial" charset="0"/>
            </a:endParaRPr>
          </a:p>
          <a:p>
            <a:pPr algn="r" eaLnBrk="1" hangingPunct="1">
              <a:defRPr/>
            </a:pPr>
            <a:endParaRPr lang="ru-RU" sz="1500" b="1" dirty="0">
              <a:solidFill>
                <a:srgbClr val="008080"/>
              </a:solidFill>
              <a:latin typeface="Arial" charset="0"/>
              <a:cs typeface="Arial" charset="0"/>
            </a:endParaRPr>
          </a:p>
          <a:p>
            <a:pPr algn="r" eaLnBrk="1" hangingPunct="1">
              <a:defRPr/>
            </a:pPr>
            <a:endParaRPr lang="ru-RU" altLang="ru-RU" sz="1500" b="1" dirty="0">
              <a:solidFill>
                <a:srgbClr val="008080"/>
              </a:solidFill>
              <a:latin typeface="Arial" charset="0"/>
              <a:cs typeface="Arial" charset="0"/>
            </a:endParaRPr>
          </a:p>
        </p:txBody>
      </p:sp>
      <p:sp>
        <p:nvSpPr>
          <p:cNvPr id="4100" name="Прямоугольник 5"/>
          <p:cNvSpPr>
            <a:spLocks noChangeArrowheads="1"/>
          </p:cNvSpPr>
          <p:nvPr/>
        </p:nvSpPr>
        <p:spPr bwMode="auto">
          <a:xfrm>
            <a:off x="134541" y="3562351"/>
            <a:ext cx="4929188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eaLnBrk="1" hangingPunct="1"/>
            <a:r>
              <a:rPr lang="ru-RU" altLang="ru-RU" i="1">
                <a:solidFill>
                  <a:schemeClr val="accent2"/>
                </a:solidFill>
                <a:ea typeface="ＭＳ Ｐゴシック" pitchFamily="34" charset="-128"/>
              </a:rPr>
              <a:t>    </a:t>
            </a:r>
            <a:endParaRPr lang="ru-RU" altLang="ru-RU" b="1" i="1">
              <a:solidFill>
                <a:schemeClr val="accent2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555525"/>
          </a:xfrm>
        </p:spPr>
        <p:txBody>
          <a:bodyPr/>
          <a:lstStyle/>
          <a:p>
            <a:pPr algn="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Научно-методические основы общественного контроля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9542"/>
            <a:ext cx="6858000" cy="4176464"/>
          </a:xfrm>
        </p:spPr>
        <p:txBody>
          <a:bodyPr/>
          <a:lstStyle/>
          <a:p>
            <a:pPr marL="0" lvl="0" indent="266700"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just"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just"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just"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just"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just"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целях разрешения коллизии предлагается: </a:t>
            </a:r>
          </a:p>
          <a:p>
            <a:pPr marL="0" lvl="0" indent="266700" algn="just"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just">
              <a:buNone/>
            </a:pPr>
            <a:r>
              <a:rPr lang="ru-RU" sz="17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единообразном порядке на всей территории РФ привлечь, с их согласия, органы ОК, </a:t>
            </a:r>
            <a:r>
              <a:rPr lang="ru-RU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сформированные согласно ФЗ от 21.07.2014 №212-ФЗ, </a:t>
            </a:r>
            <a:r>
              <a:rPr lang="ru-RU" sz="17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реализации целей общественного контроля, определенных </a:t>
            </a:r>
            <a:r>
              <a:rPr lang="ru-RU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Указом Президента от 21.12.2017 г. № 618</a:t>
            </a:r>
            <a:r>
              <a:rPr lang="ru-RU" sz="17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основе распорядительного </a:t>
            </a:r>
            <a:r>
              <a:rPr lang="ru-RU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акта соответствующего уровня</a:t>
            </a:r>
            <a:r>
              <a:rPr lang="ru-RU" sz="17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pic>
        <p:nvPicPr>
          <p:cNvPr id="5" name="Рисунок 4" descr="дорога идущег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854" y="957858"/>
            <a:ext cx="5472608" cy="1505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55552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Научно-методические основы общественного контроля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" y="627534"/>
            <a:ext cx="6858000" cy="443341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Предлагаемое решение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региональный Общественный совет «нового типа», включающий: 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Выразителей   </a:t>
            </a:r>
            <a:r>
              <a:rPr lang="ru-RU" sz="1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общественных интересов, имеющих отношение к конкуренции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(предпринимательских, отраслевых, потребительских, общественных, политических объединений и организаций);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Представителей  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заинтересованных   </a:t>
            </a:r>
            <a:r>
              <a:rPr lang="ru-RU" sz="1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социальных групп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lvl="0" indent="0">
              <a:buNone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(пенсионеры, многодетные семьи, участники долевого  </a:t>
            </a:r>
          </a:p>
          <a:p>
            <a:pPr marL="0" lvl="0" indent="0">
              <a:buNone/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строительства, жители удаленных населенных пунктов и т.п.);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Представителей иных </a:t>
            </a:r>
            <a:r>
              <a:rPr lang="ru-RU" sz="1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влиятельных  социальных </a:t>
            </a:r>
            <a:r>
              <a:rPr lang="ru-RU" sz="1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  (этнических, конфессиональных т т.п., авторитетных и статусных лиц,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1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Располагающих достаточными возможностями по включенному, полноценному  участию в процессах развития конкуренции</a:t>
            </a:r>
            <a:endParaRPr lang="ru-RU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555525"/>
          </a:xfrm>
        </p:spPr>
        <p:txBody>
          <a:bodyPr/>
          <a:lstStyle/>
          <a:p>
            <a:pPr algn="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Научно-методические основы общественного контроля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9542"/>
            <a:ext cx="6858000" cy="4176464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ru-RU" sz="17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начальном этапе </a:t>
            </a:r>
            <a:r>
              <a:rPr lang="ru-RU" sz="17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совместные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7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усилия ОИВ, ОМСУ и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7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Общественных советов</a:t>
            </a:r>
            <a:r>
              <a:rPr lang="ru-RU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«нового типа»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(таковые могут создаваться и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ОМСУ, поскольку это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запрещено Законодательством</a:t>
            </a:r>
            <a:r>
              <a:rPr lang="ru-RU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могут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Быть сосредоточены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решении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локальных и при этом очевидно актуальных задач развития конкуренции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местного уровня.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7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17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качестве таковой  может быть определена задача актуализации перечней приоритетных и социально значимых рынков </a:t>
            </a:r>
            <a:r>
              <a:rPr lang="ru-RU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регионального и местного уровня, также, как и </a:t>
            </a:r>
            <a:r>
              <a:rPr lang="ru-RU" sz="17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оптимизации их количества, закрепляемого Дорожными картами развития конкуренции</a:t>
            </a:r>
            <a:r>
              <a:rPr lang="ru-RU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 мере продвижения в реализации дорожных карт и средне – и долгосрочных целей по развитию конкуренции.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pic>
        <p:nvPicPr>
          <p:cNvPr id="5" name="Рисунок 4" descr="74aaa0b8c05ef18dfa17ea1404ed04e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7072" y="699542"/>
            <a:ext cx="2664296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555526"/>
          </a:xfrm>
        </p:spPr>
        <p:txBody>
          <a:bodyPr/>
          <a:lstStyle/>
          <a:p>
            <a:pPr algn="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Научно-методические основы общественного контроля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9542"/>
            <a:ext cx="6858000" cy="4443958"/>
          </a:xfrm>
        </p:spPr>
        <p:txBody>
          <a:bodyPr/>
          <a:lstStyle/>
          <a:p>
            <a:pPr marL="0" indent="180975" algn="just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последующем актуальные и перспективные задачи системы ОК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определяться общероссийскими Конференциями органов ОК на основе совместных предложений Общественной палаты РФ, Общественного Совета при ФАС РФ И ФАС РФ.</a:t>
            </a:r>
          </a:p>
          <a:p>
            <a:pPr marL="0" indent="180975"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реализации рассматриваемого подхода структуры ОК: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дублируют функции иных структур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предусматриваемых Стандартом развития конкуренции.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Привносят в процессы развития конкуренции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согласно   Указу Президента РФ «О развитии конкуренции» необходимую 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отсутствующую в настоящее время у участников этой работы  компетенцию.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Дополняют своими практиками управленческие модели ОИВ и ОМСУ по развитию конкуренции, сообщая тем самым целостность организации соответствующей работы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необходимую для эффективной и результативной реализации целей и задач, определенных названным Указом Президента.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771550"/>
            <a:ext cx="6172200" cy="3823074"/>
          </a:xfrm>
        </p:spPr>
        <p:txBody>
          <a:bodyPr/>
          <a:lstStyle/>
          <a:p>
            <a:pPr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начале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было Слово…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слово было - Общественный контроль    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5" name="Рисунок 4" descr="солнц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5024" y="771550"/>
            <a:ext cx="3068960" cy="244827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Научно-методические основы общественного контроля</a:t>
            </a:r>
            <a:endParaRPr lang="ru-RU" sz="20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931790"/>
          <a:ext cx="3933056" cy="1922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3056"/>
              </a:tblGrid>
              <a:tr h="1656183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ü"/>
                      </a:pPr>
                      <a:endParaRPr lang="ru-RU" sz="1400" b="1" i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16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Владимир Иванович Даль (1801-1872)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725" indent="0">
                        <a:buNone/>
                      </a:pPr>
                      <a:r>
                        <a:rPr lang="ru-RU" sz="16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Контроль – это: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725" indent="0"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Проверка; контролировать – проверять</a:t>
                      </a:r>
                    </a:p>
                    <a:p>
                      <a:pPr marL="85725" indent="0"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Проверять – поверить,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переверить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725" indent="0"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Поверка – поверять, ревизовать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146" name="Объект 2"/>
          <p:cNvSpPr>
            <a:spLocks noGrp="1"/>
          </p:cNvSpPr>
          <p:nvPr>
            <p:ph idx="1"/>
          </p:nvPr>
        </p:nvSpPr>
        <p:spPr>
          <a:xfrm>
            <a:off x="0" y="699542"/>
            <a:ext cx="6858000" cy="4248472"/>
          </a:xfrm>
        </p:spPr>
        <p:txBody>
          <a:bodyPr/>
          <a:lstStyle/>
          <a:p>
            <a:pPr lvl="0" algn="ctr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Контроль – это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33425" indent="-285750">
              <a:buFont typeface="Wingdings" pitchFamily="2" charset="2"/>
              <a:buChar char="ü"/>
            </a:pPr>
            <a:r>
              <a:rPr lang="ru-RU" sz="1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Сергей  Иванович  Ожегов  (1900-1964)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Контроль – это: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постоянное наблюдение в целях проверки 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надзора (!)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Проверять – удостоверяться в правильности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Подвергнуть испытанию для выяснения правильности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Наблюдать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следить,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упускать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глазами (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вида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Надзор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надзирать </a:t>
            </a:r>
          </a:p>
          <a:p>
            <a:pPr marL="26670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6670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625899C-10FB-4F8E-86E6-7923FF4328A0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6148" name="Заголовок 1"/>
          <p:cNvSpPr txBox="1">
            <a:spLocks/>
          </p:cNvSpPr>
          <p:nvPr/>
        </p:nvSpPr>
        <p:spPr bwMode="auto">
          <a:xfrm>
            <a:off x="0" y="0"/>
            <a:ext cx="6677025" cy="62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Научно-методические основы общественного контроля</a:t>
            </a:r>
            <a:endParaRPr lang="ru-RU" sz="20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16589"/>
              </p:ext>
            </p:extLst>
          </p:nvPr>
        </p:nvGraphicFramePr>
        <p:xfrm>
          <a:off x="3717032" y="3003798"/>
          <a:ext cx="3140968" cy="1952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968"/>
              </a:tblGrid>
              <a:tr h="1685195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16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Современный экономический словарь: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Проверка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анализ на предмет </a:t>
                      </a:r>
                      <a:r>
                        <a:rPr lang="ru-RU" sz="1600" b="1" i="1" u="none" dirty="0" smtClean="0">
                          <a:solidFill>
                            <a:srgbClr val="33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установления реального состояния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предмета,  соответствия стандарту, правилам, образцу.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5486"/>
            <a:ext cx="6858000" cy="288032"/>
          </a:xfrm>
        </p:spPr>
        <p:txBody>
          <a:bodyPr/>
          <a:lstStyle/>
          <a:p>
            <a:pPr algn="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Научно-методические основы общественного контроля 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699542"/>
            <a:ext cx="6172200" cy="4104456"/>
          </a:xfrm>
        </p:spPr>
        <p:txBody>
          <a:bodyPr/>
          <a:lstStyle/>
          <a:p>
            <a:pPr marL="192088" indent="-11113" algn="ctr">
              <a:buNone/>
            </a:pP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Общественный – это:  </a:t>
            </a:r>
            <a:endParaRPr lang="ru-RU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215119"/>
              </p:ext>
            </p:extLst>
          </p:nvPr>
        </p:nvGraphicFramePr>
        <p:xfrm>
          <a:off x="0" y="1419622"/>
          <a:ext cx="4797152" cy="1465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7152"/>
              </a:tblGrid>
              <a:tr h="1440160">
                <a:tc>
                  <a:txBody>
                    <a:bodyPr/>
                    <a:lstStyle/>
                    <a:p>
                      <a:pPr marL="192088" indent="-11113">
                        <a:buFont typeface="Wingdings" pitchFamily="2" charset="2"/>
                        <a:buChar char="ü"/>
                      </a:pPr>
                      <a:r>
                        <a:rPr lang="ru-RU" sz="16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В.И.Даль: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92088" indent="-11113"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Общать – приобщать, соединять, смешивать, быть соединяемым</a:t>
                      </a:r>
                    </a:p>
                    <a:p>
                      <a:pPr marL="192088" indent="-11113"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Общение – </a:t>
                      </a:r>
                      <a:r>
                        <a:rPr lang="ru-RU" sz="1600" i="1" dirty="0" smtClean="0">
                          <a:solidFill>
                            <a:srgbClr val="33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со-общение, со-общество</a:t>
                      </a:r>
                      <a:r>
                        <a:rPr lang="ru-RU" sz="1600" b="1" i="1" u="none" dirty="0" smtClean="0">
                          <a:solidFill>
                            <a:srgbClr val="33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b="1" i="1" u="sng" dirty="0" smtClean="0">
                          <a:solidFill>
                            <a:srgbClr val="33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взаимное</a:t>
                      </a:r>
                      <a:r>
                        <a:rPr lang="ru-RU" sz="1600" i="1" dirty="0" smtClean="0">
                          <a:solidFill>
                            <a:srgbClr val="33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обращенье с чем - либо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467900"/>
              </p:ext>
            </p:extLst>
          </p:nvPr>
        </p:nvGraphicFramePr>
        <p:xfrm>
          <a:off x="2286000" y="3147814"/>
          <a:ext cx="4572000" cy="1465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</a:tblGrid>
              <a:tr h="370840">
                <a:tc>
                  <a:txBody>
                    <a:bodyPr/>
                    <a:lstStyle/>
                    <a:p>
                      <a:pPr marL="192088" lvl="0" indent="-11113">
                        <a:buFont typeface="Wingdings" pitchFamily="2" charset="2"/>
                        <a:buChar char="ü"/>
                      </a:pPr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С.И.Ожегов:</a:t>
                      </a:r>
                      <a:endParaRPr lang="ru-RU" sz="1600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92088" indent="-11113"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Общество: круг людей, </a:t>
                      </a:r>
                      <a:r>
                        <a:rPr lang="ru-RU" sz="1600" i="1" dirty="0" smtClean="0">
                          <a:solidFill>
                            <a:srgbClr val="33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объединённых общностью … интересов</a:t>
                      </a:r>
                    </a:p>
                    <a:p>
                      <a:pPr marL="192088" indent="-11113"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Общественный – относящийся к </a:t>
                      </a:r>
                      <a:r>
                        <a:rPr lang="ru-RU" sz="1600" b="1" i="1" u="sng" dirty="0" smtClean="0">
                          <a:solidFill>
                            <a:srgbClr val="33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добровольному</a:t>
                      </a:r>
                      <a:r>
                        <a:rPr lang="ru-RU" sz="1600" i="1" dirty="0" smtClean="0">
                          <a:solidFill>
                            <a:srgbClr val="33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обслуживанию </a:t>
                      </a:r>
                      <a:r>
                        <a:rPr lang="ru-RU" sz="1600" b="1" i="1" u="sng" dirty="0" smtClean="0">
                          <a:solidFill>
                            <a:srgbClr val="33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общих</a:t>
                      </a:r>
                      <a:r>
                        <a:rPr lang="ru-RU" sz="1600" i="1" dirty="0" smtClean="0">
                          <a:solidFill>
                            <a:srgbClr val="33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нужд</a:t>
                      </a:r>
                      <a:r>
                        <a:rPr lang="ru-RU" sz="1600" b="1" i="1" dirty="0" smtClean="0">
                          <a:solidFill>
                            <a:srgbClr val="33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600" b="1" i="1" u="sng" dirty="0" smtClean="0">
                          <a:solidFill>
                            <a:srgbClr val="33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1600" i="1" dirty="0" smtClean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789114"/>
              </p:ext>
            </p:extLst>
          </p:nvPr>
        </p:nvGraphicFramePr>
        <p:xfrm>
          <a:off x="908720" y="3219822"/>
          <a:ext cx="5040560" cy="1368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</a:tblGrid>
              <a:tr h="1368151">
                <a:tc>
                  <a:txBody>
                    <a:bodyPr/>
                    <a:lstStyle/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6632" y="699542"/>
            <a:ext cx="6696744" cy="4320480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Что в итоге?</a:t>
            </a:r>
          </a:p>
          <a:p>
            <a:pPr algn="ctr">
              <a:buNone/>
            </a:pPr>
            <a:endParaRPr lang="ru-RU" sz="2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088" indent="169863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Семантический анализ  на основе наиболее авторитетных источников (В.И.Даль, С.И.Ожегов) приводит к следующему:</a:t>
            </a:r>
          </a:p>
          <a:p>
            <a:pPr marL="192088" indent="169863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088" indent="169863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Общественный контроль - это постоянное присутствующее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</a:p>
          <a:p>
            <a:pPr marL="192088" indent="169863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целью надзора, ревизии, установления реального состояния дел и соответствия ему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088" indent="169863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форме со-общения, со-участия</a:t>
            </a:r>
          </a:p>
          <a:p>
            <a:pPr marL="192088" indent="-11113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0"/>
            <a:ext cx="6858000" cy="55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Научно-методические основы общественного контроля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/>
            </a:r>
            <a:b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</a:br>
            <a:endParaRPr kumimoji="0" lang="ru-RU" sz="2475" b="0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9542"/>
            <a:ext cx="6858000" cy="4104456"/>
          </a:xfrm>
        </p:spPr>
        <p:txBody>
          <a:bodyPr/>
          <a:lstStyle/>
          <a:p>
            <a:pPr marL="85725" indent="95250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95250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Системный анализ норм,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содержащихся в ФЗ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основах общественного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контроля в РФ» от 21.07.14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№212-ФЗ, приводит к заключению о том, что им </a:t>
            </a:r>
          </a:p>
          <a:p>
            <a:pPr marL="0" indent="0" algn="just">
              <a:buNone/>
            </a:pP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предусматривается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функция ОК по участию субъектов ОК в процессах: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формирования и исполнения решений ОИВ и ОМСУ,</a:t>
            </a:r>
          </a:p>
          <a:p>
            <a:pPr marL="0" lvl="0" indent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анализа результатов,  достигаемых в итоге их исполнения,  </a:t>
            </a:r>
          </a:p>
          <a:p>
            <a:pPr marL="0" lvl="0" indent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приведения ситуации в соответствие с исходной целью.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42900" y="1"/>
            <a:ext cx="6172200" cy="555525"/>
          </a:xfrm>
        </p:spPr>
        <p:txBody>
          <a:bodyPr/>
          <a:lstStyle/>
          <a:p>
            <a:pPr algn="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Научно-методические основы общественного контроля</a:t>
            </a:r>
            <a:endParaRPr lang="ru-RU" sz="18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chto-vliyaet-na-erektsiy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4984" y="843558"/>
            <a:ext cx="3429000" cy="176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"/>
            <a:ext cx="6172200" cy="555525"/>
          </a:xfrm>
        </p:spPr>
        <p:txBody>
          <a:bodyPr/>
          <a:lstStyle/>
          <a:p>
            <a:pPr algn="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Научно-методические основы общественного контроля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9542"/>
            <a:ext cx="6858000" cy="4443958"/>
          </a:xfrm>
        </p:spPr>
        <p:txBody>
          <a:bodyPr/>
          <a:lstStyle/>
          <a:p>
            <a:pPr lvl="0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just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just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just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Положения Указа Президента от 21.12.2017 г. № 618, определяют, что главной целью деятельности по развитию конкуренции является повышение удовлетворенности потребителя (УП).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 – характеристика общественного сознания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которая может быть 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оценена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этапах формирования лишь 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экспертным  образом.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lvl="0" indent="26670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Экспертная компетенция у ОИВ и ОМСУ отсутствует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Согласно смыслу и духу Указа Президента от 21.12.2017 г.   № 618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этой данной компетенцией наделяется институт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общественного контроля.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just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pic>
        <p:nvPicPr>
          <p:cNvPr id="5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4864" y="699543"/>
            <a:ext cx="249289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555525"/>
          </a:xfrm>
        </p:spPr>
        <p:txBody>
          <a:bodyPr/>
          <a:lstStyle/>
          <a:p>
            <a:pPr algn="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Научно-методические основы общественного контроля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9542"/>
            <a:ext cx="6858000" cy="4248472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Компетенция субъектов</a:t>
            </a:r>
          </a:p>
          <a:p>
            <a:pPr marL="0" lv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 в отношении обеспечения </a:t>
            </a:r>
          </a:p>
          <a:p>
            <a:pPr marL="0" lv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повышения УП может быть </a:t>
            </a:r>
          </a:p>
          <a:p>
            <a:pPr marL="0" lv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реализована при полноценном </a:t>
            </a:r>
          </a:p>
          <a:p>
            <a:pPr marL="0" lv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вовлечении их в процессы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-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трудничества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со 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качестве коллективных экспертов в процессы развития конкуренции,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том числе в   собственно деятельность ОИВ и ОМСУ по данному направлению,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Вместе 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ФЗ «Об основах общественного контроля в Российской Федерации» от 21.07.2014 №212-ФЗ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устанавливает их право инициативного включения в процессы деятельности ОИВ и ОМСУ.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pic>
        <p:nvPicPr>
          <p:cNvPr id="5" name="Рисунок 4" descr="b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6992" y="699542"/>
            <a:ext cx="3356992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627533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Научно-методические основы общественного контроля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99392" y="699542"/>
            <a:ext cx="6858000" cy="4176464"/>
          </a:xfrm>
        </p:spPr>
        <p:txBody>
          <a:bodyPr/>
          <a:lstStyle/>
          <a:p>
            <a:pPr marL="192088" indent="522288">
              <a:buNone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088" indent="703263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Коллизия норм: </a:t>
            </a:r>
          </a:p>
          <a:p>
            <a:pPr marL="0" indent="361950" algn="ctr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1950" algn="ctr">
              <a:buNone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1950"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Президента от 21.12.2017 г. № 618 предполагает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широкую активность и инициативу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органов общественного контроля,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1950" algn="ctr"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1950"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и возможность которой не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предусматриваемую ФЗ «Об основах общественного контроля в Российской Федерации» от 21.07.2014 №212-ФЗ.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pic>
        <p:nvPicPr>
          <p:cNvPr id="5" name="Рисунок 4" descr="konflik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00684" y="738039"/>
            <a:ext cx="2387487" cy="1761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31359</TotalTime>
  <Words>903</Words>
  <Application>Microsoft Office PowerPoint</Application>
  <PresentationFormat>Произвольный</PresentationFormat>
  <Paragraphs>144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2_Оформление по умолчанию</vt:lpstr>
      <vt:lpstr>Презентация PowerPoint</vt:lpstr>
      <vt:lpstr>Презентация PowerPoint</vt:lpstr>
      <vt:lpstr>Презентация PowerPoint</vt:lpstr>
      <vt:lpstr>Научно-методические основы общественного контроля  </vt:lpstr>
      <vt:lpstr>Презентация PowerPoint</vt:lpstr>
      <vt:lpstr>Научно-методические основы общественного контроля</vt:lpstr>
      <vt:lpstr>Научно-методические основы общественного контроля</vt:lpstr>
      <vt:lpstr>Научно-методические основы общественного контроля</vt:lpstr>
      <vt:lpstr>Научно-методические основы общественного контроля</vt:lpstr>
      <vt:lpstr>Научно-методические основы общественного контроля</vt:lpstr>
      <vt:lpstr>Научно-методические основы общественного контроля</vt:lpstr>
      <vt:lpstr>Научно-методические основы общественного контроля</vt:lpstr>
      <vt:lpstr>Научно-методические основы общественного контроля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Самолысов П.В.</dc:creator>
  <cp:lastModifiedBy>Михаил</cp:lastModifiedBy>
  <cp:revision>1769</cp:revision>
  <cp:lastPrinted>2019-09-09T10:44:39Z</cp:lastPrinted>
  <dcterms:created xsi:type="dcterms:W3CDTF">2012-02-14T15:20:51Z</dcterms:created>
  <dcterms:modified xsi:type="dcterms:W3CDTF">2019-12-04T14:23:54Z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